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98" r:id="rId6"/>
    <p:sldId id="276" r:id="rId7"/>
    <p:sldId id="284" r:id="rId8"/>
    <p:sldId id="285" r:id="rId9"/>
    <p:sldId id="303" r:id="rId10"/>
    <p:sldId id="286" r:id="rId11"/>
    <p:sldId id="287" r:id="rId12"/>
    <p:sldId id="297" r:id="rId13"/>
    <p:sldId id="299" r:id="rId14"/>
    <p:sldId id="294" r:id="rId15"/>
    <p:sldId id="288" r:id="rId16"/>
    <p:sldId id="295" r:id="rId17"/>
    <p:sldId id="296" r:id="rId18"/>
    <p:sldId id="289" r:id="rId19"/>
    <p:sldId id="300" r:id="rId20"/>
    <p:sldId id="292" r:id="rId21"/>
    <p:sldId id="301" r:id="rId22"/>
    <p:sldId id="302" r:id="rId23"/>
    <p:sldId id="291" r:id="rId24"/>
    <p:sldId id="293" r:id="rId25"/>
    <p:sldId id="283" r:id="rId26"/>
    <p:sldId id="305" r:id="rId27"/>
    <p:sldId id="304" r:id="rId28"/>
  </p:sldIdLst>
  <p:sldSz cx="9144000" cy="5143500" type="screen16x9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9F40"/>
    <a:srgbClr val="D18A00"/>
    <a:srgbClr val="476186"/>
    <a:srgbClr val="405D80"/>
    <a:srgbClr val="F4B61C"/>
    <a:srgbClr val="274979"/>
    <a:srgbClr val="002D62"/>
    <a:srgbClr val="022A3A"/>
    <a:srgbClr val="002A3A"/>
    <a:srgbClr val="54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78" autoAdjust="0"/>
    <p:restoredTop sz="95206" autoAdjust="0"/>
  </p:normalViewPr>
  <p:slideViewPr>
    <p:cSldViewPr>
      <p:cViewPr varScale="1">
        <p:scale>
          <a:sx n="146" d="100"/>
          <a:sy n="146" d="100"/>
        </p:scale>
        <p:origin x="192" y="4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\folders\82\9pxwww6x6lg71x8wy1y4lm0d096vql\T\com.microsoft.Outlook\Outlook%20Temp\Copy%20of%20Jan%2018%20BOC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\folders\82\9pxwww6x6lg71x8wy1y4lm0d096vql\T\com.microsoft.Outlook\Outlook%20Temp\Copy%20of%20Jan%2018%20BOC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405D80"/>
                </a:solidFill>
              </a:rPr>
              <a:t>Staffing 2015 - 2018</a:t>
            </a:r>
          </a:p>
        </c:rich>
      </c:tx>
      <c:layout>
        <c:manualLayout>
          <c:xMode val="edge"/>
          <c:yMode val="edge"/>
          <c:x val="0.3752360017497812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Light</c:v>
          </c:tx>
          <c:spPr>
            <a:ln w="31750" cap="rnd">
              <a:solidFill>
                <a:srgbClr val="405D8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405D80"/>
              </a:solidFill>
              <a:ln>
                <a:noFill/>
              </a:ln>
              <a:effectLst/>
            </c:spPr>
          </c:marker>
          <c:dLbls>
            <c:spPr>
              <a:solidFill>
                <a:srgbClr val="405D80"/>
              </a:solidFill>
              <a:ln>
                <a:solidFill>
                  <a:srgbClr val="FFC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[1]Sheet1!$B$54:$B$57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[1]Sheet1!$C$54:$C$57</c:f>
              <c:numCache>
                <c:formatCode>General</c:formatCode>
                <c:ptCount val="4"/>
                <c:pt idx="0">
                  <c:v>53.1</c:v>
                </c:pt>
                <c:pt idx="1">
                  <c:v>36.200000000000003</c:v>
                </c:pt>
                <c:pt idx="2">
                  <c:v>36.299999999999997</c:v>
                </c:pt>
                <c:pt idx="3">
                  <c:v>38.6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FF-AB43-B2C0-2849FEB2860D}"/>
            </c:ext>
          </c:extLst>
        </c:ser>
        <c:ser>
          <c:idx val="1"/>
          <c:order val="1"/>
          <c:tx>
            <c:v>Driver Only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[1]Sheet1!$B$54:$B$57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[1]Sheet1!$D$54:$D$57</c:f>
              <c:numCache>
                <c:formatCode>General</c:formatCode>
                <c:ptCount val="4"/>
                <c:pt idx="2">
                  <c:v>18.899999999999999</c:v>
                </c:pt>
                <c:pt idx="3">
                  <c:v>20.9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FF-AB43-B2C0-2849FEB2860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9291008"/>
        <c:axId val="1439876208"/>
      </c:lineChart>
      <c:catAx>
        <c:axId val="143929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rgbClr val="405D80"/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1439876208"/>
        <c:crosses val="autoZero"/>
        <c:auto val="1"/>
        <c:lblAlgn val="ctr"/>
        <c:lblOffset val="100"/>
        <c:noMultiLvlLbl val="0"/>
      </c:catAx>
      <c:valAx>
        <c:axId val="14398762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3929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05D8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05D8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D99F3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ook" panose="02000503020000020003" pitchFamily="2" charset="0"/>
                <a:ea typeface="+mn-ea"/>
                <a:cs typeface="+mn-cs"/>
              </a:defRPr>
            </a:pPr>
            <a:r>
              <a:rPr lang="en-US">
                <a:latin typeface="Avenir Book" panose="02000503020000020003" pitchFamily="2" charset="0"/>
              </a:rPr>
              <a:t>2018 "Light" and "Driver Only"</a:t>
            </a:r>
          </a:p>
        </c:rich>
      </c:tx>
      <c:layout>
        <c:manualLayout>
          <c:xMode val="edge"/>
          <c:yMode val="edge"/>
          <c:x val="0.27696848663147877"/>
          <c:y val="3.3091351385954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venir Book" panose="02000503020000020003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[1]Sheet1!$C$3</c:f>
              <c:strCache>
                <c:ptCount val="1"/>
                <c:pt idx="0">
                  <c:v>Light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8.2734273600414522E-4"/>
                  <c:y val="0.12707285064976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71-F84A-B86D-A6A2AAD3688A}"/>
                </c:ext>
              </c:extLst>
            </c:dLbl>
            <c:dLbl>
              <c:idx val="1"/>
              <c:layout>
                <c:manualLayout>
                  <c:x val="-3.2234059863822046E-17"/>
                  <c:y val="0.10183470968567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71-F84A-B86D-A6A2AAD3688A}"/>
                </c:ext>
              </c:extLst>
            </c:dLbl>
            <c:dLbl>
              <c:idx val="2"/>
              <c:layout>
                <c:manualLayout>
                  <c:x val="1.6548239162412067E-3"/>
                  <c:y val="0.11700531336022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71-F84A-B86D-A6A2AAD3688A}"/>
                </c:ext>
              </c:extLst>
            </c:dLbl>
            <c:dLbl>
              <c:idx val="3"/>
              <c:layout>
                <c:manualLayout>
                  <c:x val="-1.3593839231635153E-3"/>
                  <c:y val="0.16180558222905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71-F84A-B86D-A6A2AAD3688A}"/>
                </c:ext>
              </c:extLst>
            </c:dLbl>
            <c:dLbl>
              <c:idx val="4"/>
              <c:layout>
                <c:manualLayout>
                  <c:x val="5.9115687462144156E-5"/>
                  <c:y val="0.11528839382882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71-F84A-B86D-A6A2AAD3688A}"/>
                </c:ext>
              </c:extLst>
            </c:dLbl>
            <c:dLbl>
              <c:idx val="5"/>
              <c:layout>
                <c:manualLayout>
                  <c:x val="0"/>
                  <c:y val="0.14579572370526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71-F84A-B86D-A6A2AAD3688A}"/>
                </c:ext>
              </c:extLst>
            </c:dLbl>
            <c:dLbl>
              <c:idx val="6"/>
              <c:layout>
                <c:manualLayout>
                  <c:x val="-1.7582417582417582E-3"/>
                  <c:y val="0.15393316689072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71-F84A-B86D-A6A2AAD3688A}"/>
                </c:ext>
              </c:extLst>
            </c:dLbl>
            <c:dLbl>
              <c:idx val="7"/>
              <c:layout>
                <c:manualLayout>
                  <c:x val="-1.3593839231634507E-3"/>
                  <c:y val="0.12219256129569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71-F84A-B86D-A6A2AAD3688A}"/>
                </c:ext>
              </c:extLst>
            </c:dLbl>
            <c:dLbl>
              <c:idx val="8"/>
              <c:layout>
                <c:manualLayout>
                  <c:x val="-1.4036860777018258E-3"/>
                  <c:y val="0.10988317009154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71-F84A-B86D-A6A2AAD3688A}"/>
                </c:ext>
              </c:extLst>
            </c:dLbl>
            <c:dLbl>
              <c:idx val="9"/>
              <c:layout>
                <c:manualLayout>
                  <c:x val="-1.2893623945528818E-16"/>
                  <c:y val="9.285737148710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71-F84A-B86D-A6A2AAD368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[1]Sheet1!$B$4:$B$13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</c:strCache>
            </c:strRef>
          </c:cat>
          <c:val>
            <c:numRef>
              <c:f>[1]Sheet1!$C$4:$C$13</c:f>
              <c:numCache>
                <c:formatCode>General</c:formatCode>
                <c:ptCount val="10"/>
                <c:pt idx="0">
                  <c:v>36.700000000000003</c:v>
                </c:pt>
                <c:pt idx="1">
                  <c:v>34.4</c:v>
                </c:pt>
                <c:pt idx="2">
                  <c:v>36.6</c:v>
                </c:pt>
                <c:pt idx="3">
                  <c:v>41.6</c:v>
                </c:pt>
                <c:pt idx="4">
                  <c:v>38.299999999999997</c:v>
                </c:pt>
                <c:pt idx="5">
                  <c:v>41.5</c:v>
                </c:pt>
                <c:pt idx="6">
                  <c:v>42</c:v>
                </c:pt>
                <c:pt idx="7">
                  <c:v>39.799999999999997</c:v>
                </c:pt>
                <c:pt idx="8">
                  <c:v>36.700000000000003</c:v>
                </c:pt>
                <c:pt idx="9">
                  <c:v>33.200000000000003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71-F84A-B86D-A6A2AAD3688A}"/>
            </c:ext>
          </c:extLst>
        </c:ser>
        <c:ser>
          <c:idx val="1"/>
          <c:order val="1"/>
          <c:tx>
            <c:strRef>
              <c:f>[1]Sheet1!$D$3</c:f>
              <c:strCache>
                <c:ptCount val="1"/>
                <c:pt idx="0">
                  <c:v>Driver Only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1276109717054599E-3"/>
                  <c:y val="0.107017796555918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71-F84A-B86D-A6A2AAD3688A}"/>
                </c:ext>
              </c:extLst>
            </c:dLbl>
            <c:dLbl>
              <c:idx val="1"/>
              <c:layout>
                <c:manualLayout>
                  <c:x val="1.7582417582417259E-3"/>
                  <c:y val="0.112960757954036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771-F84A-B86D-A6A2AAD3688A}"/>
                </c:ext>
              </c:extLst>
            </c:dLbl>
            <c:dLbl>
              <c:idx val="2"/>
              <c:layout>
                <c:manualLayout>
                  <c:x val="-1.3002682357013387E-3"/>
                  <c:y val="0.1238265796043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71-F84A-B86D-A6A2AAD3688A}"/>
                </c:ext>
              </c:extLst>
            </c:dLbl>
            <c:dLbl>
              <c:idx val="3"/>
              <c:layout>
                <c:manualLayout>
                  <c:x val="0"/>
                  <c:y val="0.137954356315216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71-F84A-B86D-A6A2AAD3688A}"/>
                </c:ext>
              </c:extLst>
            </c:dLbl>
            <c:dLbl>
              <c:idx val="4"/>
              <c:layout>
                <c:manualLayout>
                  <c:x val="1.4774768538548067E-3"/>
                  <c:y val="0.115880225337686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71-F84A-B86D-A6A2AAD3688A}"/>
                </c:ext>
              </c:extLst>
            </c:dLbl>
            <c:dLbl>
              <c:idx val="5"/>
              <c:layout>
                <c:manualLayout>
                  <c:x val="3.4573678290213722E-3"/>
                  <c:y val="0.14008002048524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771-F84A-B86D-A6A2AAD3688A}"/>
                </c:ext>
              </c:extLst>
            </c:dLbl>
            <c:dLbl>
              <c:idx val="6"/>
              <c:layout>
                <c:manualLayout>
                  <c:x val="3.7529462663320932E-3"/>
                  <c:y val="0.15382401894885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771-F84A-B86D-A6A2AAD3688A}"/>
                </c:ext>
              </c:extLst>
            </c:dLbl>
            <c:dLbl>
              <c:idx val="7"/>
              <c:layout>
                <c:manualLayout>
                  <c:x val="4.0337111707190445E-3"/>
                  <c:y val="0.10300140836054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771-F84A-B86D-A6A2AAD3688A}"/>
                </c:ext>
              </c:extLst>
            </c:dLbl>
            <c:dLbl>
              <c:idx val="8"/>
              <c:layout>
                <c:manualLayout>
                  <c:x val="-7.6836549277494164E-4"/>
                  <c:y val="9.2683887075091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771-F84A-B86D-A6A2AAD3688A}"/>
                </c:ext>
              </c:extLst>
            </c:dLbl>
            <c:dLbl>
              <c:idx val="9"/>
              <c:layout>
                <c:manualLayout>
                  <c:x val="3.3974214761616335E-4"/>
                  <c:y val="9.5983611804621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771-F84A-B86D-A6A2AAD368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[1]Sheet1!$B$4:$B$13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</c:strCache>
            </c:strRef>
          </c:cat>
          <c:val>
            <c:numRef>
              <c:f>[1]Sheet1!$D$4:$D$13</c:f>
              <c:numCache>
                <c:formatCode>General</c:formatCode>
                <c:ptCount val="10"/>
                <c:pt idx="0">
                  <c:v>18.100000000000001</c:v>
                </c:pt>
                <c:pt idx="1">
                  <c:v>17.399999999999999</c:v>
                </c:pt>
                <c:pt idx="2">
                  <c:v>21.8</c:v>
                </c:pt>
                <c:pt idx="3">
                  <c:v>22.8</c:v>
                </c:pt>
                <c:pt idx="4">
                  <c:v>20.9</c:v>
                </c:pt>
                <c:pt idx="5">
                  <c:v>24.6</c:v>
                </c:pt>
                <c:pt idx="6">
                  <c:v>24.4</c:v>
                </c:pt>
                <c:pt idx="7">
                  <c:v>20.2</c:v>
                </c:pt>
                <c:pt idx="8">
                  <c:v>18.2</c:v>
                </c:pt>
                <c:pt idx="9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771-F84A-B86D-A6A2AAD368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0865392"/>
        <c:axId val="1726329792"/>
      </c:barChart>
      <c:lineChart>
        <c:grouping val="standard"/>
        <c:varyColors val="0"/>
        <c:ser>
          <c:idx val="2"/>
          <c:order val="2"/>
          <c:tx>
            <c:strRef>
              <c:f>[1]Sheet1!$E$3</c:f>
              <c:strCache>
                <c:ptCount val="1"/>
                <c:pt idx="0">
                  <c:v>Avg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[1]Sheet1!$B$4:$B$13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</c:strCache>
            </c:strRef>
          </c:cat>
          <c:val>
            <c:numRef>
              <c:f>[1]Sheet1!$E$4:$E$13</c:f>
              <c:numCache>
                <c:formatCode>General</c:formatCode>
                <c:ptCount val="10"/>
                <c:pt idx="0">
                  <c:v>38.6</c:v>
                </c:pt>
                <c:pt idx="1">
                  <c:v>38.6</c:v>
                </c:pt>
                <c:pt idx="2">
                  <c:v>38.6</c:v>
                </c:pt>
                <c:pt idx="3">
                  <c:v>38.6</c:v>
                </c:pt>
                <c:pt idx="4">
                  <c:v>38.6</c:v>
                </c:pt>
                <c:pt idx="5">
                  <c:v>38.6</c:v>
                </c:pt>
                <c:pt idx="6">
                  <c:v>38.6</c:v>
                </c:pt>
                <c:pt idx="7">
                  <c:v>38.6</c:v>
                </c:pt>
                <c:pt idx="8">
                  <c:v>38.6</c:v>
                </c:pt>
                <c:pt idx="9">
                  <c:v>38.6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D771-F84A-B86D-A6A2AAD3688A}"/>
            </c:ext>
          </c:extLst>
        </c:ser>
        <c:ser>
          <c:idx val="3"/>
          <c:order val="3"/>
          <c:tx>
            <c:strRef>
              <c:f>[1]Sheet1!$F$3</c:f>
              <c:strCache>
                <c:ptCount val="1"/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[1]Sheet1!$B$4:$B$13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</c:strCache>
            </c:strRef>
          </c:cat>
          <c:val>
            <c:numRef>
              <c:f>[1]Sheet1!$F$4:$F$13</c:f>
              <c:numCache>
                <c:formatCode>General</c:formatCode>
                <c:ptCount val="10"/>
                <c:pt idx="0">
                  <c:v>20.9</c:v>
                </c:pt>
                <c:pt idx="1">
                  <c:v>20.9</c:v>
                </c:pt>
                <c:pt idx="2">
                  <c:v>20.9</c:v>
                </c:pt>
                <c:pt idx="3">
                  <c:v>20.9</c:v>
                </c:pt>
                <c:pt idx="4">
                  <c:v>20.9</c:v>
                </c:pt>
                <c:pt idx="5">
                  <c:v>20.9</c:v>
                </c:pt>
                <c:pt idx="6">
                  <c:v>20.9</c:v>
                </c:pt>
                <c:pt idx="7">
                  <c:v>20.9</c:v>
                </c:pt>
                <c:pt idx="8">
                  <c:v>20.9</c:v>
                </c:pt>
                <c:pt idx="9">
                  <c:v>20.9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D771-F84A-B86D-A6A2AAD36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0583376"/>
        <c:axId val="1759827088"/>
      </c:lineChart>
      <c:catAx>
        <c:axId val="173086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1726329792"/>
        <c:crosses val="autoZero"/>
        <c:auto val="1"/>
        <c:lblAlgn val="ctr"/>
        <c:lblOffset val="100"/>
        <c:noMultiLvlLbl val="0"/>
      </c:catAx>
      <c:valAx>
        <c:axId val="172632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1730865392"/>
        <c:crosses val="autoZero"/>
        <c:crossBetween val="between"/>
      </c:valAx>
      <c:valAx>
        <c:axId val="175982708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1980583376"/>
        <c:crosses val="max"/>
        <c:crossBetween val="between"/>
      </c:valAx>
      <c:catAx>
        <c:axId val="1980583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59827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39359695422686"/>
          <c:y val="0.90322866653863387"/>
          <c:w val="0.39279508522973089"/>
          <c:h val="7.2381089558927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405D80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08D81-A9CC-448C-9C2C-B0433DD5ED3B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6E195-B1A4-4FF4-9AAC-D31F810FBE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9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4</a:t>
            </a:r>
            <a:r>
              <a:rPr lang="en-US" baseline="30000" dirty="0"/>
              <a:t>th</a:t>
            </a:r>
            <a:r>
              <a:rPr lang="en-US" dirty="0"/>
              <a:t> Q 2018 stats into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6E195-B1A4-4FF4-9AAC-D31F810FBE3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4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6E195-B1A4-4FF4-9AAC-D31F810FBE3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92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6E195-B1A4-4FF4-9AAC-D31F810FBE3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2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6E195-B1A4-4FF4-9AAC-D31F810FBE3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8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6E195-B1A4-4FF4-9AAC-D31F810FBE3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4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graph for 4</a:t>
            </a:r>
            <a:r>
              <a:rPr lang="en-US" baseline="30000" dirty="0"/>
              <a:t>th</a:t>
            </a:r>
            <a:r>
              <a:rPr lang="en-US" dirty="0"/>
              <a:t> Q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6E195-B1A4-4FF4-9AAC-D31F810FBE3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21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property and vehicle insurance over to other category and change total cost of that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6E195-B1A4-4FF4-9AAC-D31F810FBE3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68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6E195-B1A4-4FF4-9AAC-D31F810FBE3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38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“to each” county station and the same for city station. Do the same for the $25,000 category.  </a:t>
            </a:r>
            <a:r>
              <a:rPr lang="en-US" dirty="0" err="1"/>
              <a:t>Alo</a:t>
            </a:r>
            <a:r>
              <a:rPr lang="en-US" dirty="0"/>
              <a:t>, consider changing the wording for Direct to; Direct General Financial Contributions for general operating expenses.  Consider changing wording on subsidy to; Staffing Subsidy for corporation employees.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6E195-B1A4-4FF4-9AAC-D31F810FBE3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08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to Rescue Squad Staffing Subsidy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6E195-B1A4-4FF4-9AAC-D31F810FBE3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45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word “Program” is cut off.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6E195-B1A4-4FF4-9AAC-D31F810FBE3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73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6E195-B1A4-4FF4-9AAC-D31F810FBE3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2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5B4-0382-4DE5-AE5C-1E0FCB9BDDA2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F820-72DF-4B23-BE00-32827E6AA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6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5B4-0382-4DE5-AE5C-1E0FCB9BDDA2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F820-72DF-4B23-BE00-32827E6AA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3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5B4-0382-4DE5-AE5C-1E0FCB9BDDA2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F820-72DF-4B23-BE00-32827E6AA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0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5B4-0382-4DE5-AE5C-1E0FCB9BDDA2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F820-72DF-4B23-BE00-32827E6AA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4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5B4-0382-4DE5-AE5C-1E0FCB9BDDA2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F820-72DF-4B23-BE00-32827E6AA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0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5B4-0382-4DE5-AE5C-1E0FCB9BDDA2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F820-72DF-4B23-BE00-32827E6AA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1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5B4-0382-4DE5-AE5C-1E0FCB9BDDA2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F820-72DF-4B23-BE00-32827E6AA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9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5B4-0382-4DE5-AE5C-1E0FCB9BDDA2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F820-72DF-4B23-BE00-32827E6AA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6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5B4-0382-4DE5-AE5C-1E0FCB9BDDA2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F820-72DF-4B23-BE00-32827E6AA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1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5B4-0382-4DE5-AE5C-1E0FCB9BDDA2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F820-72DF-4B23-BE00-32827E6AA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40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5B4-0382-4DE5-AE5C-1E0FCB9BDDA2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F820-72DF-4B23-BE00-32827E6AA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5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205B4-0382-4DE5-AE5C-1E0FCB9BDDA2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DF820-72DF-4B23-BE00-32827E6AA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5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2399" y="-781050"/>
            <a:ext cx="9448799" cy="2285999"/>
          </a:xfrm>
          <a:prstGeom prst="rect">
            <a:avLst/>
          </a:prstGeom>
          <a:solidFill>
            <a:schemeClr val="tx2"/>
          </a:solidFill>
          <a:ln w="38100">
            <a:solidFill>
              <a:srgbClr val="F4B61C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5556" r="8750" b="7639"/>
          <a:stretch/>
        </p:blipFill>
        <p:spPr>
          <a:xfrm>
            <a:off x="1171575" y="361950"/>
            <a:ext cx="6556721" cy="20658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2399" y="3352800"/>
            <a:ext cx="4876799" cy="666750"/>
          </a:xfrm>
          <a:custGeom>
            <a:avLst/>
            <a:gdLst>
              <a:gd name="connsiteX0" fmla="*/ 0 w 4876799"/>
              <a:gd name="connsiteY0" fmla="*/ 0 h 666750"/>
              <a:gd name="connsiteX1" fmla="*/ 4876799 w 4876799"/>
              <a:gd name="connsiteY1" fmla="*/ 0 h 666750"/>
              <a:gd name="connsiteX2" fmla="*/ 4876799 w 4876799"/>
              <a:gd name="connsiteY2" fmla="*/ 666750 h 666750"/>
              <a:gd name="connsiteX3" fmla="*/ 0 w 4876799"/>
              <a:gd name="connsiteY3" fmla="*/ 666750 h 666750"/>
              <a:gd name="connsiteX4" fmla="*/ 0 w 4876799"/>
              <a:gd name="connsiteY4" fmla="*/ 0 h 666750"/>
              <a:gd name="connsiteX0" fmla="*/ 0 w 4876799"/>
              <a:gd name="connsiteY0" fmla="*/ 0 h 666750"/>
              <a:gd name="connsiteX1" fmla="*/ 4481511 w 4876799"/>
              <a:gd name="connsiteY1" fmla="*/ 0 h 666750"/>
              <a:gd name="connsiteX2" fmla="*/ 4876799 w 4876799"/>
              <a:gd name="connsiteY2" fmla="*/ 666750 h 666750"/>
              <a:gd name="connsiteX3" fmla="*/ 0 w 4876799"/>
              <a:gd name="connsiteY3" fmla="*/ 666750 h 666750"/>
              <a:gd name="connsiteX4" fmla="*/ 0 w 4876799"/>
              <a:gd name="connsiteY4" fmla="*/ 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799" h="666750">
                <a:moveTo>
                  <a:pt x="0" y="0"/>
                </a:moveTo>
                <a:lnTo>
                  <a:pt x="4481511" y="0"/>
                </a:lnTo>
                <a:lnTo>
                  <a:pt x="4876799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00599" y="3352800"/>
            <a:ext cx="4343401" cy="671512"/>
          </a:xfrm>
          <a:custGeom>
            <a:avLst/>
            <a:gdLst>
              <a:gd name="connsiteX0" fmla="*/ 0 w 4343401"/>
              <a:gd name="connsiteY0" fmla="*/ 0 h 666750"/>
              <a:gd name="connsiteX1" fmla="*/ 4343401 w 4343401"/>
              <a:gd name="connsiteY1" fmla="*/ 0 h 666750"/>
              <a:gd name="connsiteX2" fmla="*/ 4343401 w 4343401"/>
              <a:gd name="connsiteY2" fmla="*/ 666750 h 666750"/>
              <a:gd name="connsiteX3" fmla="*/ 0 w 4343401"/>
              <a:gd name="connsiteY3" fmla="*/ 666750 h 666750"/>
              <a:gd name="connsiteX4" fmla="*/ 0 w 4343401"/>
              <a:gd name="connsiteY4" fmla="*/ 0 h 666750"/>
              <a:gd name="connsiteX0" fmla="*/ 0 w 4343401"/>
              <a:gd name="connsiteY0" fmla="*/ 0 h 671512"/>
              <a:gd name="connsiteX1" fmla="*/ 4343401 w 4343401"/>
              <a:gd name="connsiteY1" fmla="*/ 0 h 671512"/>
              <a:gd name="connsiteX2" fmla="*/ 4343401 w 4343401"/>
              <a:gd name="connsiteY2" fmla="*/ 666750 h 671512"/>
              <a:gd name="connsiteX3" fmla="*/ 376237 w 4343401"/>
              <a:gd name="connsiteY3" fmla="*/ 671512 h 671512"/>
              <a:gd name="connsiteX4" fmla="*/ 0 w 4343401"/>
              <a:gd name="connsiteY4" fmla="*/ 0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1" h="671512">
                <a:moveTo>
                  <a:pt x="0" y="0"/>
                </a:moveTo>
                <a:lnTo>
                  <a:pt x="4343401" y="0"/>
                </a:lnTo>
                <a:lnTo>
                  <a:pt x="4343401" y="666750"/>
                </a:lnTo>
                <a:lnTo>
                  <a:pt x="376237" y="671512"/>
                </a:lnTo>
                <a:lnTo>
                  <a:pt x="0" y="0"/>
                </a:lnTo>
                <a:close/>
              </a:path>
            </a:pathLst>
          </a:cu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72075" y="3393787"/>
            <a:ext cx="3276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4B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Washington County, Maryland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 Plan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6653" y="3373219"/>
            <a:ext cx="3192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2D62"/>
                </a:solidFill>
                <a:latin typeface="Impact" panose="020B0806030902050204" pitchFamily="34" charset="0"/>
              </a:rPr>
              <a:t>Division of Emergency Services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February 2019</a:t>
            </a:r>
          </a:p>
        </p:txBody>
      </p:sp>
    </p:spTree>
    <p:extLst>
      <p:ext uri="{BB962C8B-B14F-4D97-AF65-F5344CB8AC3E}">
        <p14:creationId xmlns:p14="http://schemas.microsoft.com/office/powerpoint/2010/main" val="149228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581648" y="4855723"/>
            <a:ext cx="3536390" cy="268842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February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28" y="4857750"/>
            <a:ext cx="5435521" cy="268842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392" y="35811"/>
            <a:ext cx="4686300" cy="666750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7517" r="15333" b="11438"/>
          <a:stretch/>
        </p:blipFill>
        <p:spPr>
          <a:xfrm>
            <a:off x="8539165" y="1"/>
            <a:ext cx="588398" cy="73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599" y="28575"/>
            <a:ext cx="3714751" cy="666750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 rot="8575329">
            <a:off x="4494684" y="-169592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2075" y="6956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4B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Washington County, Maryland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61" y="12840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Indirect Contributions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6675" y="4821793"/>
            <a:ext cx="53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washco-md.net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1" name="Parallelogram 30"/>
          <p:cNvSpPr/>
          <p:nvPr/>
        </p:nvSpPr>
        <p:spPr>
          <a:xfrm rot="8575329">
            <a:off x="5423561" y="4582834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2DEE4F-BA8C-4649-98A6-6520B860ACBA}"/>
              </a:ext>
            </a:extLst>
          </p:cNvPr>
          <p:cNvSpPr/>
          <p:nvPr/>
        </p:nvSpPr>
        <p:spPr>
          <a:xfrm>
            <a:off x="102392" y="856578"/>
            <a:ext cx="5086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274979"/>
                </a:solidFill>
                <a:latin typeface="Avenir Roman" panose="02000503020000020003" pitchFamily="2" charset="0"/>
              </a:rPr>
              <a:t>Indirect Contributions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51728949-4F17-6B44-AAF4-E32498BD8D79}"/>
              </a:ext>
            </a:extLst>
          </p:cNvPr>
          <p:cNvSpPr/>
          <p:nvPr/>
        </p:nvSpPr>
        <p:spPr>
          <a:xfrm rot="16200000">
            <a:off x="2029360" y="1233309"/>
            <a:ext cx="1828800" cy="2560775"/>
          </a:xfrm>
          <a:prstGeom prst="downArrow">
            <a:avLst/>
          </a:prstGeom>
          <a:solidFill>
            <a:srgbClr val="D89F40"/>
          </a:solidFill>
          <a:ln>
            <a:solidFill>
              <a:srgbClr val="405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89F40"/>
              </a:solidFill>
              <a:highlight>
                <a:srgbClr val="D89F40"/>
              </a:highligh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CBA846-8B11-BB41-BBD4-8F2D2DC73044}"/>
              </a:ext>
            </a:extLst>
          </p:cNvPr>
          <p:cNvSpPr/>
          <p:nvPr/>
        </p:nvSpPr>
        <p:spPr>
          <a:xfrm>
            <a:off x="5308375" y="747455"/>
            <a:ext cx="3631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rgbClr val="274979"/>
                </a:solidFill>
                <a:latin typeface="Avenir Roman" panose="02000503020000020003" pitchFamily="2" charset="0"/>
              </a:rPr>
              <a:t>Funding yearly ladder, pump and hose testing </a:t>
            </a:r>
            <a:r>
              <a:rPr lang="en-US" sz="1600" b="1" dirty="0">
                <a:solidFill>
                  <a:srgbClr val="274979"/>
                </a:solidFill>
                <a:latin typeface="Avenir Roman" panose="02000503020000020003" pitchFamily="2" charset="0"/>
              </a:rPr>
              <a:t>($90,000.00)</a:t>
            </a:r>
          </a:p>
          <a:p>
            <a:pPr lvl="0"/>
            <a:endParaRPr lang="en-US" sz="2000" b="1" dirty="0">
              <a:solidFill>
                <a:srgbClr val="274979"/>
              </a:solidFill>
              <a:latin typeface="Avenir Roman" panose="02000503020000020003" pitchFamily="2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rgbClr val="274979"/>
                </a:solidFill>
                <a:latin typeface="Avenir Roman" panose="02000503020000020003" pitchFamily="2" charset="0"/>
              </a:rPr>
              <a:t>Cardiac monitor/ defibrillator maintenance contracts </a:t>
            </a:r>
            <a:r>
              <a:rPr lang="en-US" sz="1600" b="1" dirty="0">
                <a:solidFill>
                  <a:srgbClr val="274979"/>
                </a:solidFill>
                <a:latin typeface="Avenir Roman" panose="02000503020000020003" pitchFamily="2" charset="0"/>
              </a:rPr>
              <a:t>($75,000.00)</a:t>
            </a:r>
          </a:p>
          <a:p>
            <a:pPr lvl="0"/>
            <a:endParaRPr lang="en-US" sz="2000" b="1" dirty="0">
              <a:solidFill>
                <a:srgbClr val="274979"/>
              </a:solidFill>
              <a:latin typeface="Avenir Roman" panose="02000503020000020003" pitchFamily="2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rgbClr val="274979"/>
                </a:solidFill>
                <a:latin typeface="Avenir Roman" panose="02000503020000020003" pitchFamily="2" charset="0"/>
              </a:rPr>
              <a:t>1 Full-time position for a Recruitment and Retention Coordinator </a:t>
            </a:r>
            <a:r>
              <a:rPr lang="en-US" sz="1200" b="1" dirty="0">
                <a:solidFill>
                  <a:srgbClr val="274979"/>
                </a:solidFill>
                <a:latin typeface="Avenir Roman" panose="02000503020000020003" pitchFamily="2" charset="0"/>
              </a:rPr>
              <a:t>(works directly for Washington County Volunteer Fire and Rescue Association) $67,500.00</a:t>
            </a:r>
          </a:p>
        </p:txBody>
      </p:sp>
    </p:spTree>
    <p:extLst>
      <p:ext uri="{BB962C8B-B14F-4D97-AF65-F5344CB8AC3E}">
        <p14:creationId xmlns:p14="http://schemas.microsoft.com/office/powerpoint/2010/main" val="2710813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581648" y="4855723"/>
            <a:ext cx="3536390" cy="268842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February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28" y="4857750"/>
            <a:ext cx="5435521" cy="268842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" y="28575"/>
            <a:ext cx="4686300" cy="666750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7517" r="15333" b="11438"/>
          <a:stretch/>
        </p:blipFill>
        <p:spPr>
          <a:xfrm>
            <a:off x="8539165" y="1"/>
            <a:ext cx="588398" cy="73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599" y="28575"/>
            <a:ext cx="3714751" cy="666750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 rot="8575329">
            <a:off x="4494684" y="-184473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2075" y="6956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4B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Washington County, Maryland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105031"/>
            <a:ext cx="4173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Locations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6675" y="4821793"/>
            <a:ext cx="53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washco-md.net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1" name="Parallelogram 30"/>
          <p:cNvSpPr/>
          <p:nvPr/>
        </p:nvSpPr>
        <p:spPr>
          <a:xfrm rot="8575329">
            <a:off x="5423561" y="4582834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5B47C5-09D8-FF45-8A37-6C1AE2680529}"/>
              </a:ext>
            </a:extLst>
          </p:cNvPr>
          <p:cNvSpPr/>
          <p:nvPr/>
        </p:nvSpPr>
        <p:spPr>
          <a:xfrm>
            <a:off x="347473" y="915333"/>
            <a:ext cx="3810000" cy="393954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000" b="1" u="sng" dirty="0">
                <a:solidFill>
                  <a:srgbClr val="274979"/>
                </a:solidFill>
                <a:latin typeface="Avenir Roman" panose="02000503020000020003" pitchFamily="2" charset="0"/>
              </a:rPr>
              <a:t>15 County Volunteer Fire Stations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300" dirty="0">
              <a:solidFill>
                <a:srgbClr val="274979"/>
              </a:solidFill>
              <a:latin typeface="Avenir Roman" panose="02000503020000020003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300" dirty="0">
                <a:solidFill>
                  <a:srgbClr val="274979"/>
                </a:solidFill>
                <a:latin typeface="Avenir Roman" panose="02000503020000020003" pitchFamily="2" charset="0"/>
              </a:rPr>
              <a:t>Sharpsburg Volunteer Fire Co.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300" dirty="0">
                <a:solidFill>
                  <a:srgbClr val="274979"/>
                </a:solidFill>
                <a:latin typeface="Avenir Roman" panose="02000503020000020003" pitchFamily="2" charset="0"/>
              </a:rPr>
              <a:t>Williamsport Volunteer Fire and EMS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300" dirty="0">
                <a:solidFill>
                  <a:srgbClr val="274979"/>
                </a:solidFill>
                <a:latin typeface="Avenir Roman" panose="02000503020000020003" pitchFamily="2" charset="0"/>
              </a:rPr>
              <a:t>Clear Spring Volunteer Fire Co.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300" dirty="0">
                <a:solidFill>
                  <a:srgbClr val="274979"/>
                </a:solidFill>
                <a:latin typeface="Avenir Roman" panose="02000503020000020003" pitchFamily="2" charset="0"/>
              </a:rPr>
              <a:t>Hancock Volunteer Fire Co.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300" dirty="0">
                <a:solidFill>
                  <a:srgbClr val="274979"/>
                </a:solidFill>
                <a:latin typeface="Avenir Roman" panose="02000503020000020003" pitchFamily="2" charset="0"/>
              </a:rPr>
              <a:t>First Hose Company of Boonsboro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300" dirty="0">
                <a:solidFill>
                  <a:srgbClr val="274979"/>
                </a:solidFill>
                <a:latin typeface="Avenir Roman" panose="02000503020000020003" pitchFamily="2" charset="0"/>
              </a:rPr>
              <a:t>Boonsboro </a:t>
            </a:r>
            <a:r>
              <a:rPr lang="en-US" sz="1300" dirty="0" err="1">
                <a:solidFill>
                  <a:srgbClr val="274979"/>
                </a:solidFill>
                <a:latin typeface="Avenir Roman" panose="02000503020000020003" pitchFamily="2" charset="0"/>
              </a:rPr>
              <a:t>Rhorersville</a:t>
            </a:r>
            <a:r>
              <a:rPr lang="en-US" sz="1300" dirty="0">
                <a:solidFill>
                  <a:srgbClr val="274979"/>
                </a:solidFill>
                <a:latin typeface="Avenir Roman" panose="02000503020000020003" pitchFamily="2" charset="0"/>
              </a:rPr>
              <a:t> Station 8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300" dirty="0">
                <a:solidFill>
                  <a:srgbClr val="274979"/>
                </a:solidFill>
                <a:latin typeface="Avenir Roman" panose="02000503020000020003" pitchFamily="2" charset="0"/>
              </a:rPr>
              <a:t>Smithsburg Volunteer Fire Co.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300" dirty="0" err="1">
                <a:solidFill>
                  <a:srgbClr val="274979"/>
                </a:solidFill>
                <a:latin typeface="Avenir Roman" panose="02000503020000020003" pitchFamily="2" charset="0"/>
              </a:rPr>
              <a:t>Leitersburg</a:t>
            </a:r>
            <a:r>
              <a:rPr lang="en-US" sz="1300" dirty="0">
                <a:solidFill>
                  <a:srgbClr val="274979"/>
                </a:solidFill>
                <a:latin typeface="Avenir Roman" panose="02000503020000020003" pitchFamily="2" charset="0"/>
              </a:rPr>
              <a:t> Volunteer Fire Co.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300" dirty="0" err="1">
                <a:solidFill>
                  <a:srgbClr val="274979"/>
                </a:solidFill>
                <a:latin typeface="Avenir Roman" panose="02000503020000020003" pitchFamily="2" charset="0"/>
              </a:rPr>
              <a:t>Funkstown</a:t>
            </a:r>
            <a:r>
              <a:rPr lang="en-US" sz="1300" dirty="0">
                <a:solidFill>
                  <a:srgbClr val="274979"/>
                </a:solidFill>
                <a:latin typeface="Avenir Roman" panose="02000503020000020003" pitchFamily="2" charset="0"/>
              </a:rPr>
              <a:t> Volunteer Fire Co.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300" dirty="0">
                <a:solidFill>
                  <a:srgbClr val="274979"/>
                </a:solidFill>
                <a:latin typeface="Avenir Roman" panose="02000503020000020003" pitchFamily="2" charset="0"/>
              </a:rPr>
              <a:t>Potomac Valley Volunteer Fire Co.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300" dirty="0">
                <a:solidFill>
                  <a:srgbClr val="274979"/>
                </a:solidFill>
                <a:latin typeface="Avenir Roman" panose="02000503020000020003" pitchFamily="2" charset="0"/>
              </a:rPr>
              <a:t>Community Volunteer Fire Co. District 12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300" dirty="0" err="1">
                <a:solidFill>
                  <a:srgbClr val="274979"/>
                </a:solidFill>
                <a:latin typeface="Avenir Roman" panose="02000503020000020003" pitchFamily="2" charset="0"/>
              </a:rPr>
              <a:t>Maugansville</a:t>
            </a:r>
            <a:r>
              <a:rPr lang="en-US" sz="1300" dirty="0">
                <a:solidFill>
                  <a:srgbClr val="274979"/>
                </a:solidFill>
                <a:latin typeface="Avenir Roman" panose="02000503020000020003" pitchFamily="2" charset="0"/>
              </a:rPr>
              <a:t> Volunteer Fire Co.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300" dirty="0">
                <a:solidFill>
                  <a:srgbClr val="274979"/>
                </a:solidFill>
                <a:latin typeface="Avenir Roman" panose="02000503020000020003" pitchFamily="2" charset="0"/>
              </a:rPr>
              <a:t>Mt Aetna Volunteer Fire Co.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300" dirty="0">
                <a:solidFill>
                  <a:srgbClr val="274979"/>
                </a:solidFill>
                <a:latin typeface="Avenir Roman" panose="02000503020000020003" pitchFamily="2" charset="0"/>
              </a:rPr>
              <a:t>Volunteer Fire Company of Halfway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300" dirty="0">
                <a:solidFill>
                  <a:srgbClr val="274979"/>
                </a:solidFill>
                <a:latin typeface="Avenir Roman" panose="02000503020000020003" pitchFamily="2" charset="0"/>
              </a:rPr>
              <a:t>Longmeadow Volunteer Fire Co.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274979"/>
              </a:solidFill>
              <a:latin typeface="Avenir Roman" panose="02000503020000020003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2A1CF9-259F-F44C-9104-4509864DB89C}"/>
              </a:ext>
            </a:extLst>
          </p:cNvPr>
          <p:cNvSpPr/>
          <p:nvPr/>
        </p:nvSpPr>
        <p:spPr>
          <a:xfrm>
            <a:off x="5105400" y="950976"/>
            <a:ext cx="3810000" cy="309315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000" b="1" u="sng" dirty="0">
                <a:solidFill>
                  <a:srgbClr val="274979"/>
                </a:solidFill>
                <a:latin typeface="Avenir Roman" panose="02000503020000020003" pitchFamily="2" charset="0"/>
              </a:rPr>
              <a:t>5 City Volunteer Fire Stations/Hagerstown Fire Department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300" dirty="0">
              <a:solidFill>
                <a:srgbClr val="274979"/>
              </a:solidFill>
              <a:latin typeface="Avenir Roman" panose="02000503020000020003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300" dirty="0">
                <a:solidFill>
                  <a:srgbClr val="274979"/>
                </a:solidFill>
                <a:latin typeface="Avenir Roman" panose="02000503020000020003" pitchFamily="2" charset="0"/>
              </a:rPr>
              <a:t>First Hagerstown Hose Co.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300" dirty="0">
                <a:solidFill>
                  <a:srgbClr val="274979"/>
                </a:solidFill>
                <a:latin typeface="Avenir Roman" panose="02000503020000020003" pitchFamily="2" charset="0"/>
              </a:rPr>
              <a:t>Antietam Volunteer Fire Co.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300" dirty="0">
                <a:solidFill>
                  <a:srgbClr val="274979"/>
                </a:solidFill>
                <a:latin typeface="Avenir Roman" panose="02000503020000020003" pitchFamily="2" charset="0"/>
              </a:rPr>
              <a:t>Independent Juniors Volunteer Fire Co.</a:t>
            </a:r>
          </a:p>
          <a:p>
            <a:r>
              <a:rPr lang="en-US" sz="1300" dirty="0">
                <a:solidFill>
                  <a:srgbClr val="274979"/>
                </a:solidFill>
                <a:latin typeface="Avenir Roman" panose="02000503020000020003" pitchFamily="2" charset="0"/>
              </a:rPr>
              <a:t>        &amp; Pioneer Hook and Ladder Co.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300" dirty="0">
                <a:solidFill>
                  <a:srgbClr val="274979"/>
                </a:solidFill>
                <a:latin typeface="Avenir Roman" panose="02000503020000020003" pitchFamily="2" charset="0"/>
              </a:rPr>
              <a:t>Western Enterprise Volunteer Fire Co.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300" dirty="0">
                <a:solidFill>
                  <a:srgbClr val="274979"/>
                </a:solidFill>
                <a:latin typeface="Avenir Roman" panose="02000503020000020003" pitchFamily="2" charset="0"/>
              </a:rPr>
              <a:t>South Hagerstown Volunteer Fire Co.</a:t>
            </a:r>
          </a:p>
          <a:p>
            <a:endParaRPr lang="en-US" sz="1300" dirty="0">
              <a:solidFill>
                <a:srgbClr val="274979"/>
              </a:solidFill>
              <a:latin typeface="Avenir Roman" panose="02000503020000020003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300" dirty="0">
                <a:solidFill>
                  <a:srgbClr val="D18A00"/>
                </a:solidFill>
                <a:latin typeface="Avenir Roman" panose="02000503020000020003" pitchFamily="2" charset="0"/>
              </a:rPr>
              <a:t>Hagerstown Fire Department (Headquarters)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274979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69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581648" y="4855723"/>
            <a:ext cx="3536390" cy="268842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February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28" y="4857750"/>
            <a:ext cx="5435521" cy="268842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392" y="35811"/>
            <a:ext cx="4686300" cy="666750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7517" r="15333" b="11438"/>
          <a:stretch/>
        </p:blipFill>
        <p:spPr>
          <a:xfrm>
            <a:off x="8539165" y="1"/>
            <a:ext cx="588398" cy="73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599" y="28575"/>
            <a:ext cx="3714751" cy="666750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 rot="8575329">
            <a:off x="4494684" y="-169592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2075" y="6956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4B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Washington County, Maryland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569" y="138353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Fire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6675" y="4821793"/>
            <a:ext cx="53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washco-md.net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1" name="Parallelogram 30"/>
          <p:cNvSpPr/>
          <p:nvPr/>
        </p:nvSpPr>
        <p:spPr>
          <a:xfrm rot="8575329">
            <a:off x="5423561" y="4582834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2DEE4F-BA8C-4649-98A6-6520B860ACBA}"/>
              </a:ext>
            </a:extLst>
          </p:cNvPr>
          <p:cNvSpPr/>
          <p:nvPr/>
        </p:nvSpPr>
        <p:spPr>
          <a:xfrm>
            <a:off x="48116" y="810001"/>
            <a:ext cx="4812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274979"/>
                </a:solidFill>
                <a:latin typeface="Avenir Roman" panose="02000503020000020003" pitchFamily="2" charset="0"/>
              </a:rPr>
              <a:t>Direct General Financial Contributions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51728949-4F17-6B44-AAF4-E32498BD8D79}"/>
              </a:ext>
            </a:extLst>
          </p:cNvPr>
          <p:cNvSpPr/>
          <p:nvPr/>
        </p:nvSpPr>
        <p:spPr>
          <a:xfrm>
            <a:off x="1243463" y="1303603"/>
            <a:ext cx="1828800" cy="1330976"/>
          </a:xfrm>
          <a:prstGeom prst="downArrow">
            <a:avLst/>
          </a:prstGeom>
          <a:solidFill>
            <a:srgbClr val="D89F40"/>
          </a:solidFill>
          <a:ln>
            <a:solidFill>
              <a:srgbClr val="405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89F40"/>
              </a:solidFill>
              <a:highlight>
                <a:srgbClr val="D89F4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416C26-D9A2-904C-B99A-2C91CC43AABF}"/>
              </a:ext>
            </a:extLst>
          </p:cNvPr>
          <p:cNvSpPr/>
          <p:nvPr/>
        </p:nvSpPr>
        <p:spPr>
          <a:xfrm>
            <a:off x="-248391" y="2655764"/>
            <a:ext cx="48125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274979"/>
                </a:solidFill>
                <a:latin typeface="Avenir Roman" panose="02000503020000020003" pitchFamily="2" charset="0"/>
              </a:rPr>
              <a:t>$48,000</a:t>
            </a:r>
          </a:p>
          <a:p>
            <a:pPr lvl="0" algn="ctr"/>
            <a:r>
              <a:rPr lang="en-US" sz="2000" b="1" dirty="0">
                <a:solidFill>
                  <a:srgbClr val="274979"/>
                </a:solidFill>
                <a:latin typeface="Avenir Roman" panose="02000503020000020003" pitchFamily="2" charset="0"/>
              </a:rPr>
              <a:t>County Stations</a:t>
            </a:r>
          </a:p>
          <a:p>
            <a:pPr lvl="0" algn="ctr"/>
            <a:endParaRPr lang="en-US" sz="2000" b="1" dirty="0">
              <a:solidFill>
                <a:srgbClr val="274979"/>
              </a:solidFill>
              <a:latin typeface="Avenir Roman" panose="02000503020000020003" pitchFamily="2" charset="0"/>
            </a:endParaRPr>
          </a:p>
          <a:p>
            <a:pPr lvl="0" algn="ctr"/>
            <a:r>
              <a:rPr lang="en-US" sz="3600" b="1" dirty="0">
                <a:solidFill>
                  <a:srgbClr val="274979"/>
                </a:solidFill>
                <a:latin typeface="Avenir Roman" panose="02000503020000020003" pitchFamily="2" charset="0"/>
              </a:rPr>
              <a:t>$24,000</a:t>
            </a:r>
          </a:p>
          <a:p>
            <a:pPr lvl="0" algn="ctr"/>
            <a:r>
              <a:rPr lang="en-US" sz="2000" b="1" dirty="0">
                <a:solidFill>
                  <a:srgbClr val="274979"/>
                </a:solidFill>
                <a:latin typeface="Avenir Roman" panose="02000503020000020003" pitchFamily="2" charset="0"/>
              </a:rPr>
              <a:t>City Stations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CBA846-8B11-BB41-BBD4-8F2D2DC73044}"/>
              </a:ext>
            </a:extLst>
          </p:cNvPr>
          <p:cNvSpPr/>
          <p:nvPr/>
        </p:nvSpPr>
        <p:spPr>
          <a:xfrm>
            <a:off x="5253226" y="807452"/>
            <a:ext cx="4812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274979"/>
                </a:solidFill>
                <a:latin typeface="Avenir Roman" panose="02000503020000020003" pitchFamily="2" charset="0"/>
              </a:rPr>
              <a:t>Firefighter Staffing Subsidy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9A25D486-DA11-1E41-8C04-1E7584A3966C}"/>
              </a:ext>
            </a:extLst>
          </p:cNvPr>
          <p:cNvSpPr/>
          <p:nvPr/>
        </p:nvSpPr>
        <p:spPr>
          <a:xfrm>
            <a:off x="6071737" y="1343087"/>
            <a:ext cx="1828800" cy="1330976"/>
          </a:xfrm>
          <a:prstGeom prst="downArrow">
            <a:avLst/>
          </a:prstGeom>
          <a:solidFill>
            <a:srgbClr val="D89F40"/>
          </a:solidFill>
          <a:ln>
            <a:solidFill>
              <a:srgbClr val="405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58125A-D1AC-584F-9B7E-0A98361B21FB}"/>
              </a:ext>
            </a:extLst>
          </p:cNvPr>
          <p:cNvSpPr/>
          <p:nvPr/>
        </p:nvSpPr>
        <p:spPr>
          <a:xfrm>
            <a:off x="4630627" y="2781334"/>
            <a:ext cx="48125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274979"/>
                </a:solidFill>
                <a:latin typeface="Avenir Roman" panose="02000503020000020003" pitchFamily="2" charset="0"/>
              </a:rPr>
              <a:t>$25,000</a:t>
            </a:r>
          </a:p>
          <a:p>
            <a:pPr lvl="0" algn="ctr"/>
            <a:r>
              <a:rPr lang="en-US" sz="2000" b="1" dirty="0">
                <a:solidFill>
                  <a:srgbClr val="274979"/>
                </a:solidFill>
                <a:latin typeface="Avenir Roman" panose="02000503020000020003" pitchFamily="2" charset="0"/>
              </a:rPr>
              <a:t>County Stations</a:t>
            </a:r>
          </a:p>
        </p:txBody>
      </p:sp>
    </p:spTree>
    <p:extLst>
      <p:ext uri="{BB962C8B-B14F-4D97-AF65-F5344CB8AC3E}">
        <p14:creationId xmlns:p14="http://schemas.microsoft.com/office/powerpoint/2010/main" val="2564904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581648" y="4855723"/>
            <a:ext cx="3536390" cy="268842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February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28" y="4857750"/>
            <a:ext cx="5435521" cy="268842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" y="28575"/>
            <a:ext cx="4686300" cy="666750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7517" r="15333" b="11438"/>
          <a:stretch/>
        </p:blipFill>
        <p:spPr>
          <a:xfrm>
            <a:off x="8539165" y="1"/>
            <a:ext cx="588398" cy="73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599" y="28575"/>
            <a:ext cx="3714751" cy="666750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 rot="8575329">
            <a:off x="4494684" y="-184473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2075" y="6956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4B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Washington County, Maryland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105031"/>
            <a:ext cx="4173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Locations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6675" y="4821793"/>
            <a:ext cx="53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washco-md.net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1" name="Parallelogram 30"/>
          <p:cNvSpPr/>
          <p:nvPr/>
        </p:nvSpPr>
        <p:spPr>
          <a:xfrm rot="8575329">
            <a:off x="5423561" y="4582834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5B47C5-09D8-FF45-8A37-6C1AE2680529}"/>
              </a:ext>
            </a:extLst>
          </p:cNvPr>
          <p:cNvSpPr/>
          <p:nvPr/>
        </p:nvSpPr>
        <p:spPr>
          <a:xfrm>
            <a:off x="304799" y="991964"/>
            <a:ext cx="8234365" cy="432426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800" b="1" u="sng" dirty="0">
                <a:solidFill>
                  <a:srgbClr val="274979"/>
                </a:solidFill>
                <a:latin typeface="Avenir Roman" panose="02000503020000020003" pitchFamily="2" charset="0"/>
              </a:rPr>
              <a:t>8 County EMS Stations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300" dirty="0">
              <a:solidFill>
                <a:srgbClr val="274979"/>
              </a:solidFill>
              <a:latin typeface="Avenir Roman" panose="02000503020000020003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rgbClr val="274979"/>
                </a:solidFill>
                <a:latin typeface="Avenir Roman" panose="02000503020000020003" pitchFamily="2" charset="0"/>
              </a:rPr>
              <a:t>Sharpsburg Ambulance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rgbClr val="274979"/>
                </a:solidFill>
                <a:latin typeface="Avenir Roman" panose="02000503020000020003" pitchFamily="2" charset="0"/>
              </a:rPr>
              <a:t>Clear Spring Ambulance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rgbClr val="274979"/>
                </a:solidFill>
                <a:latin typeface="Avenir Roman" panose="02000503020000020003" pitchFamily="2" charset="0"/>
              </a:rPr>
              <a:t>Hancock Ambulance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rgbClr val="274979"/>
                </a:solidFill>
                <a:latin typeface="Avenir Roman" panose="02000503020000020003" pitchFamily="2" charset="0"/>
              </a:rPr>
              <a:t>Boonsboro Ambulance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rgbClr val="274979"/>
                </a:solidFill>
                <a:latin typeface="Avenir Roman" panose="02000503020000020003" pitchFamily="2" charset="0"/>
              </a:rPr>
              <a:t>Community Rescue Service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rgbClr val="274979"/>
                </a:solidFill>
                <a:latin typeface="Avenir Roman" panose="02000503020000020003" pitchFamily="2" charset="0"/>
              </a:rPr>
              <a:t>Smithsburg Ambulance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rgbClr val="274979"/>
                </a:solidFill>
                <a:latin typeface="Avenir Roman" panose="02000503020000020003" pitchFamily="2" charset="0"/>
              </a:rPr>
              <a:t>Williamsport Volunteer Fire and EMS   </a:t>
            </a:r>
            <a:r>
              <a:rPr lang="en-US" dirty="0">
                <a:solidFill>
                  <a:srgbClr val="274979"/>
                </a:solidFill>
                <a:latin typeface="Avenir Roman" panose="02000503020000020003" pitchFamily="2" charset="0"/>
              </a:rPr>
              <a:t>(fire and EMS are co-located)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rgbClr val="274979"/>
                </a:solidFill>
                <a:latin typeface="Avenir Roman" panose="02000503020000020003" pitchFamily="2" charset="0"/>
              </a:rPr>
              <a:t>Halfway Fire/EMS   </a:t>
            </a:r>
            <a:r>
              <a:rPr lang="en-US" dirty="0">
                <a:solidFill>
                  <a:srgbClr val="274979"/>
                </a:solidFill>
                <a:latin typeface="Avenir Roman" panose="02000503020000020003" pitchFamily="2" charset="0"/>
              </a:rPr>
              <a:t>(fire and EMS are co-located)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>
              <a:solidFill>
                <a:srgbClr val="274979"/>
              </a:solidFill>
              <a:latin typeface="Avenir Roman" panose="02000503020000020003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274979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93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581648" y="4855723"/>
            <a:ext cx="3536390" cy="268842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February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28" y="4857750"/>
            <a:ext cx="5435521" cy="268842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392" y="35811"/>
            <a:ext cx="4686300" cy="666750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7517" r="15333" b="11438"/>
          <a:stretch/>
        </p:blipFill>
        <p:spPr>
          <a:xfrm>
            <a:off x="8539165" y="1"/>
            <a:ext cx="588398" cy="73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599" y="28575"/>
            <a:ext cx="3714751" cy="666750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 rot="8575329">
            <a:off x="4494684" y="-169592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2075" y="6956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4B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Washington County, Maryland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61" y="12840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6675" y="4821793"/>
            <a:ext cx="53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washco-md.net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1" name="Parallelogram 30"/>
          <p:cNvSpPr/>
          <p:nvPr/>
        </p:nvSpPr>
        <p:spPr>
          <a:xfrm rot="8575329">
            <a:off x="5423561" y="4582834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2DEE4F-BA8C-4649-98A6-6520B860ACBA}"/>
              </a:ext>
            </a:extLst>
          </p:cNvPr>
          <p:cNvSpPr/>
          <p:nvPr/>
        </p:nvSpPr>
        <p:spPr>
          <a:xfrm>
            <a:off x="48116" y="810001"/>
            <a:ext cx="4812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274979"/>
                </a:solidFill>
                <a:latin typeface="Avenir Roman" panose="02000503020000020003" pitchFamily="2" charset="0"/>
              </a:rPr>
              <a:t>Direct General Financial Contributions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51728949-4F17-6B44-AAF4-E32498BD8D79}"/>
              </a:ext>
            </a:extLst>
          </p:cNvPr>
          <p:cNvSpPr/>
          <p:nvPr/>
        </p:nvSpPr>
        <p:spPr>
          <a:xfrm>
            <a:off x="696599" y="1250801"/>
            <a:ext cx="1828800" cy="1330976"/>
          </a:xfrm>
          <a:prstGeom prst="downArrow">
            <a:avLst/>
          </a:prstGeom>
          <a:solidFill>
            <a:srgbClr val="D89F40"/>
          </a:solidFill>
          <a:ln>
            <a:solidFill>
              <a:srgbClr val="405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89F40"/>
              </a:solidFill>
              <a:highlight>
                <a:srgbClr val="D89F4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416C26-D9A2-904C-B99A-2C91CC43AABF}"/>
              </a:ext>
            </a:extLst>
          </p:cNvPr>
          <p:cNvSpPr/>
          <p:nvPr/>
        </p:nvSpPr>
        <p:spPr>
          <a:xfrm>
            <a:off x="-832041" y="2652497"/>
            <a:ext cx="48125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274979"/>
                </a:solidFill>
                <a:latin typeface="Avenir Roman" panose="02000503020000020003" pitchFamily="2" charset="0"/>
              </a:rPr>
              <a:t>$48,000</a:t>
            </a:r>
          </a:p>
          <a:p>
            <a:pPr lvl="0" algn="ctr"/>
            <a:r>
              <a:rPr lang="en-US" sz="2000" b="1" dirty="0">
                <a:solidFill>
                  <a:srgbClr val="274979"/>
                </a:solidFill>
                <a:latin typeface="Avenir Roman" panose="02000503020000020003" pitchFamily="2" charset="0"/>
              </a:rPr>
              <a:t>County Stations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CBA846-8B11-BB41-BBD4-8F2D2DC73044}"/>
              </a:ext>
            </a:extLst>
          </p:cNvPr>
          <p:cNvSpPr/>
          <p:nvPr/>
        </p:nvSpPr>
        <p:spPr>
          <a:xfrm>
            <a:off x="5791200" y="838025"/>
            <a:ext cx="4812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274979"/>
                </a:solidFill>
                <a:latin typeface="Avenir Roman" panose="02000503020000020003" pitchFamily="2" charset="0"/>
              </a:rPr>
              <a:t>Firefighter Staffing Subsidy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9A25D486-DA11-1E41-8C04-1E7584A3966C}"/>
              </a:ext>
            </a:extLst>
          </p:cNvPr>
          <p:cNvSpPr/>
          <p:nvPr/>
        </p:nvSpPr>
        <p:spPr>
          <a:xfrm>
            <a:off x="6618602" y="1291204"/>
            <a:ext cx="1828800" cy="1330976"/>
          </a:xfrm>
          <a:prstGeom prst="downArrow">
            <a:avLst/>
          </a:prstGeom>
          <a:solidFill>
            <a:srgbClr val="D89F40"/>
          </a:solidFill>
          <a:ln>
            <a:solidFill>
              <a:srgbClr val="405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58125A-D1AC-584F-9B7E-0A98361B21FB}"/>
              </a:ext>
            </a:extLst>
          </p:cNvPr>
          <p:cNvSpPr/>
          <p:nvPr/>
        </p:nvSpPr>
        <p:spPr>
          <a:xfrm>
            <a:off x="5126748" y="2660105"/>
            <a:ext cx="48125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274979"/>
                </a:solidFill>
                <a:latin typeface="Avenir Roman" panose="02000503020000020003" pitchFamily="2" charset="0"/>
              </a:rPr>
              <a:t>$25,000</a:t>
            </a:r>
          </a:p>
          <a:p>
            <a:pPr lvl="0" algn="ctr"/>
            <a:r>
              <a:rPr lang="en-US" sz="2000" b="1" dirty="0">
                <a:solidFill>
                  <a:srgbClr val="274979"/>
                </a:solidFill>
                <a:latin typeface="Avenir Roman" panose="02000503020000020003" pitchFamily="2" charset="0"/>
              </a:rPr>
              <a:t>2 EMS Stations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99499B-6343-AA4D-BBF4-CFF3975D4506}"/>
              </a:ext>
            </a:extLst>
          </p:cNvPr>
          <p:cNvSpPr/>
          <p:nvPr/>
        </p:nvSpPr>
        <p:spPr>
          <a:xfrm>
            <a:off x="3061095" y="2164063"/>
            <a:ext cx="4812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274979"/>
                </a:solidFill>
                <a:latin typeface="Avenir Roman" panose="02000503020000020003" pitchFamily="2" charset="0"/>
              </a:rPr>
              <a:t>EMS Staffing Subsidies</a:t>
            </a:r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AE917248-A76E-C44D-8198-5CC4DF2270A6}"/>
              </a:ext>
            </a:extLst>
          </p:cNvPr>
          <p:cNvSpPr/>
          <p:nvPr/>
        </p:nvSpPr>
        <p:spPr>
          <a:xfrm>
            <a:off x="3500231" y="2681331"/>
            <a:ext cx="1828800" cy="1330976"/>
          </a:xfrm>
          <a:prstGeom prst="downArrow">
            <a:avLst/>
          </a:prstGeom>
          <a:solidFill>
            <a:srgbClr val="D89F40"/>
          </a:solidFill>
          <a:ln>
            <a:solidFill>
              <a:srgbClr val="405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819788-1646-674C-92B2-92BB2A8FB0D0}"/>
              </a:ext>
            </a:extLst>
          </p:cNvPr>
          <p:cNvSpPr/>
          <p:nvPr/>
        </p:nvSpPr>
        <p:spPr>
          <a:xfrm>
            <a:off x="1997867" y="4066692"/>
            <a:ext cx="4812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274979"/>
                </a:solidFill>
                <a:latin typeface="Avenir Roman" panose="02000503020000020003" pitchFamily="2" charset="0"/>
              </a:rPr>
              <a:t>$2,026,000</a:t>
            </a:r>
          </a:p>
        </p:txBody>
      </p:sp>
    </p:spTree>
    <p:extLst>
      <p:ext uri="{BB962C8B-B14F-4D97-AF65-F5344CB8AC3E}">
        <p14:creationId xmlns:p14="http://schemas.microsoft.com/office/powerpoint/2010/main" val="2445997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70E8C3-BC6E-984C-B28E-9C7CDE6AF2EE}"/>
              </a:ext>
            </a:extLst>
          </p:cNvPr>
          <p:cNvSpPr/>
          <p:nvPr/>
        </p:nvSpPr>
        <p:spPr>
          <a:xfrm>
            <a:off x="227418" y="702561"/>
            <a:ext cx="4267200" cy="3926919"/>
          </a:xfrm>
          <a:prstGeom prst="rect">
            <a:avLst/>
          </a:prstGeom>
          <a:solidFill>
            <a:srgbClr val="405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81648" y="4855723"/>
            <a:ext cx="3536390" cy="268842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February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28" y="4857750"/>
            <a:ext cx="5435521" cy="268842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392" y="35811"/>
            <a:ext cx="4686300" cy="666750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7517" r="15333" b="11438"/>
          <a:stretch/>
        </p:blipFill>
        <p:spPr>
          <a:xfrm>
            <a:off x="8539165" y="1"/>
            <a:ext cx="588398" cy="73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599" y="28575"/>
            <a:ext cx="3714751" cy="666750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 rot="8575329">
            <a:off x="4494684" y="-184473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2075" y="6956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4B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Washington County, Maryland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61" y="12840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Volunteer Incentives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6675" y="4821793"/>
            <a:ext cx="53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washco-md.net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2DEE4F-BA8C-4649-98A6-6520B860ACBA}"/>
              </a:ext>
            </a:extLst>
          </p:cNvPr>
          <p:cNvSpPr/>
          <p:nvPr/>
        </p:nvSpPr>
        <p:spPr>
          <a:xfrm>
            <a:off x="342354" y="199536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venir Roman" panose="02000503020000020003" pitchFamily="2" charset="0"/>
              </a:rPr>
              <a:t>Tuition Stipend Program</a:t>
            </a:r>
          </a:p>
          <a:p>
            <a:pPr lvl="0"/>
            <a:endParaRPr lang="en-US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venir Roman" panose="02000503020000020003" pitchFamily="2" charset="0"/>
              </a:rPr>
              <a:t>LOSAP </a:t>
            </a:r>
            <a:r>
              <a:rPr lang="en-US" sz="1600" dirty="0">
                <a:solidFill>
                  <a:schemeClr val="bg1"/>
                </a:solidFill>
                <a:latin typeface="Avenir Roman" panose="02000503020000020003" pitchFamily="2" charset="0"/>
              </a:rPr>
              <a:t>(Length of Services Awards Program</a:t>
            </a:r>
            <a:r>
              <a:rPr lang="en-US" dirty="0">
                <a:solidFill>
                  <a:schemeClr val="bg1"/>
                </a:solidFill>
                <a:latin typeface="Avenir Roman" panose="02000503020000020003" pitchFamily="2" charset="0"/>
              </a:rPr>
              <a:t>)</a:t>
            </a:r>
          </a:p>
          <a:p>
            <a:pPr lvl="0"/>
            <a:endParaRPr lang="en-US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venir Roman" panose="02000503020000020003" pitchFamily="2" charset="0"/>
              </a:rPr>
              <a:t>Income Tax Subtraction Modification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04AF9C-512E-DF41-A2A8-213883B441C6}"/>
              </a:ext>
            </a:extLst>
          </p:cNvPr>
          <p:cNvSpPr/>
          <p:nvPr/>
        </p:nvSpPr>
        <p:spPr>
          <a:xfrm>
            <a:off x="412804" y="997656"/>
            <a:ext cx="50860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chemeClr val="bg1"/>
                </a:solidFill>
                <a:latin typeface="Avenir Roman" panose="02000503020000020003" pitchFamily="2" charset="0"/>
              </a:rPr>
              <a:t>CURRENT</a:t>
            </a:r>
          </a:p>
        </p:txBody>
      </p:sp>
      <p:sp>
        <p:nvSpPr>
          <p:cNvPr id="31" name="Parallelogram 30"/>
          <p:cNvSpPr/>
          <p:nvPr/>
        </p:nvSpPr>
        <p:spPr>
          <a:xfrm rot="8575329">
            <a:off x="5423561" y="4582834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69E572-F17D-A54E-A228-5A198323D9D6}"/>
              </a:ext>
            </a:extLst>
          </p:cNvPr>
          <p:cNvSpPr/>
          <p:nvPr/>
        </p:nvSpPr>
        <p:spPr>
          <a:xfrm>
            <a:off x="5251717" y="695325"/>
            <a:ext cx="3195449" cy="3934155"/>
          </a:xfrm>
          <a:prstGeom prst="rect">
            <a:avLst/>
          </a:prstGeom>
          <a:solidFill>
            <a:srgbClr val="D89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B3A849-9ACC-1B45-A0F8-F0E5736C2FB4}"/>
              </a:ext>
            </a:extLst>
          </p:cNvPr>
          <p:cNvSpPr/>
          <p:nvPr/>
        </p:nvSpPr>
        <p:spPr>
          <a:xfrm>
            <a:off x="5253226" y="1009479"/>
            <a:ext cx="50860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274979"/>
                </a:solidFill>
                <a:latin typeface="Avenir Roman" panose="02000503020000020003" pitchFamily="2" charset="0"/>
              </a:rPr>
              <a:t>PROPOSED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FBD6AC-0799-EC41-A261-98966913E902}"/>
              </a:ext>
            </a:extLst>
          </p:cNvPr>
          <p:cNvSpPr/>
          <p:nvPr/>
        </p:nvSpPr>
        <p:spPr>
          <a:xfrm>
            <a:off x="5581648" y="19272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274979"/>
                </a:solidFill>
                <a:latin typeface="Avenir Roman" panose="02000503020000020003" pitchFamily="2" charset="0"/>
              </a:rPr>
              <a:t>Additional Cash</a:t>
            </a:r>
          </a:p>
          <a:p>
            <a:pPr lvl="0"/>
            <a:endParaRPr lang="en-US" dirty="0">
              <a:solidFill>
                <a:srgbClr val="274979"/>
              </a:solidFill>
              <a:latin typeface="Avenir Roman" panose="02000503020000020003" pitchFamily="2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274979"/>
                </a:solidFill>
                <a:latin typeface="Avenir Roman" panose="02000503020000020003" pitchFamily="2" charset="0"/>
              </a:rPr>
              <a:t>Mobile Phone</a:t>
            </a:r>
          </a:p>
          <a:p>
            <a:pPr lvl="0"/>
            <a:endParaRPr lang="en-US" dirty="0">
              <a:solidFill>
                <a:srgbClr val="274979"/>
              </a:solidFill>
              <a:latin typeface="Avenir Roman" panose="02000503020000020003" pitchFamily="2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274979"/>
                </a:solidFill>
                <a:latin typeface="Avenir Roman" panose="02000503020000020003" pitchFamily="2" charset="0"/>
              </a:rPr>
              <a:t>Life Insurance</a:t>
            </a:r>
          </a:p>
          <a:p>
            <a:pPr lvl="0"/>
            <a:endParaRPr lang="en-US" dirty="0">
              <a:solidFill>
                <a:srgbClr val="274979"/>
              </a:solidFill>
              <a:latin typeface="Avenir Roman" panose="02000503020000020003" pitchFamily="2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274979"/>
                </a:solidFill>
                <a:latin typeface="Avenir Roman" panose="02000503020000020003" pitchFamily="2" charset="0"/>
              </a:rPr>
              <a:t>Other Ideas??</a:t>
            </a:r>
          </a:p>
        </p:txBody>
      </p:sp>
    </p:spTree>
    <p:extLst>
      <p:ext uri="{BB962C8B-B14F-4D97-AF65-F5344CB8AC3E}">
        <p14:creationId xmlns:p14="http://schemas.microsoft.com/office/powerpoint/2010/main" val="1137482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1464EC1-D969-4243-A8C0-42052730DA42}"/>
              </a:ext>
            </a:extLst>
          </p:cNvPr>
          <p:cNvSpPr/>
          <p:nvPr/>
        </p:nvSpPr>
        <p:spPr>
          <a:xfrm>
            <a:off x="227418" y="952082"/>
            <a:ext cx="8416731" cy="836979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EC7E47-F9B4-F940-A72B-B8B7449F375D}"/>
              </a:ext>
            </a:extLst>
          </p:cNvPr>
          <p:cNvSpPr/>
          <p:nvPr/>
        </p:nvSpPr>
        <p:spPr>
          <a:xfrm>
            <a:off x="227418" y="1773535"/>
            <a:ext cx="3811182" cy="2855945"/>
          </a:xfrm>
          <a:prstGeom prst="rect">
            <a:avLst/>
          </a:prstGeom>
          <a:solidFill>
            <a:srgbClr val="405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581648" y="4855723"/>
            <a:ext cx="3536390" cy="268842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February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28" y="4857750"/>
            <a:ext cx="5435521" cy="268842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392" y="35811"/>
            <a:ext cx="4686300" cy="666750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7517" r="15333" b="11438"/>
          <a:stretch/>
        </p:blipFill>
        <p:spPr>
          <a:xfrm>
            <a:off x="8539165" y="1"/>
            <a:ext cx="588398" cy="73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599" y="28575"/>
            <a:ext cx="3714751" cy="666750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 rot="8575329">
            <a:off x="4494684" y="-184473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2075" y="6956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4B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Washington County, Maryland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61" y="12840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Future Outlook</a:t>
            </a:r>
          </a:p>
        </p:txBody>
      </p:sp>
      <p:sp>
        <p:nvSpPr>
          <p:cNvPr id="31" name="Parallelogram 30"/>
          <p:cNvSpPr/>
          <p:nvPr/>
        </p:nvSpPr>
        <p:spPr>
          <a:xfrm rot="8575329">
            <a:off x="5423561" y="4582834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66675" y="4821793"/>
            <a:ext cx="53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washco-md.net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2DEE4F-BA8C-4649-98A6-6520B860ACBA}"/>
              </a:ext>
            </a:extLst>
          </p:cNvPr>
          <p:cNvSpPr/>
          <p:nvPr/>
        </p:nvSpPr>
        <p:spPr>
          <a:xfrm>
            <a:off x="187234" y="2827489"/>
            <a:ext cx="36185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  <a:latin typeface="Avenir Roman" panose="02000503020000020003" pitchFamily="2" charset="0"/>
              </a:rPr>
              <a:t>2009</a:t>
            </a:r>
          </a:p>
          <a:p>
            <a:pPr lvl="0"/>
            <a:endParaRPr lang="en-US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lvl="0" algn="ctr"/>
            <a:r>
              <a:rPr lang="en-US" dirty="0">
                <a:solidFill>
                  <a:schemeClr val="bg1"/>
                </a:solidFill>
                <a:latin typeface="Avenir Roman" panose="02000503020000020003" pitchFamily="2" charset="0"/>
              </a:rPr>
              <a:t>Hire full and part-time staff</a:t>
            </a:r>
          </a:p>
          <a:p>
            <a:pPr lvl="0" algn="ctr"/>
            <a:r>
              <a:rPr lang="en-US" sz="1400" dirty="0">
                <a:solidFill>
                  <a:schemeClr val="bg1"/>
                </a:solidFill>
                <a:latin typeface="Avenir Roman" panose="02000503020000020003" pitchFamily="2" charset="0"/>
              </a:rPr>
              <a:t>(October 2017)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BC4D5-C7B8-104F-AAA7-5C694D7B93E9}"/>
              </a:ext>
            </a:extLst>
          </p:cNvPr>
          <p:cNvSpPr/>
          <p:nvPr/>
        </p:nvSpPr>
        <p:spPr>
          <a:xfrm>
            <a:off x="127396" y="1049267"/>
            <a:ext cx="8889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274979"/>
                </a:solidFill>
                <a:latin typeface="Avenir Roman" panose="02000503020000020003" pitchFamily="2" charset="0"/>
              </a:rPr>
              <a:t>EMS MASTER PLAN (Staffing)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217C2D-DA66-1D49-B4D4-908B9D00B560}"/>
              </a:ext>
            </a:extLst>
          </p:cNvPr>
          <p:cNvSpPr/>
          <p:nvPr/>
        </p:nvSpPr>
        <p:spPr>
          <a:xfrm>
            <a:off x="187234" y="1971472"/>
            <a:ext cx="3707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Avenir Roman" panose="02000503020000020003" pitchFamily="2" charset="0"/>
              </a:rPr>
              <a:t>Phase One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F07AEF-18F0-6E43-B45F-614B4D9A2183}"/>
              </a:ext>
            </a:extLst>
          </p:cNvPr>
          <p:cNvSpPr/>
          <p:nvPr/>
        </p:nvSpPr>
        <p:spPr>
          <a:xfrm>
            <a:off x="4832967" y="1781298"/>
            <a:ext cx="3811182" cy="2855945"/>
          </a:xfrm>
          <a:prstGeom prst="rect">
            <a:avLst/>
          </a:prstGeom>
          <a:solidFill>
            <a:srgbClr val="405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sz="1400" dirty="0">
                <a:solidFill>
                  <a:srgbClr val="D89F40"/>
                </a:solidFill>
              </a:rPr>
              <a:t>(currently under consideration)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00B5D-80C9-4D46-9A9A-8855356C99EF}"/>
              </a:ext>
            </a:extLst>
          </p:cNvPr>
          <p:cNvSpPr/>
          <p:nvPr/>
        </p:nvSpPr>
        <p:spPr>
          <a:xfrm>
            <a:off x="4955002" y="2837126"/>
            <a:ext cx="3618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rgbClr val="D89F40"/>
                </a:solidFill>
                <a:latin typeface="Avenir Roman" panose="02000503020000020003" pitchFamily="2" charset="0"/>
              </a:rPr>
              <a:t>County staffing at EMS Stations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096FA1-F0F1-CD42-B1D4-1526109D1849}"/>
              </a:ext>
            </a:extLst>
          </p:cNvPr>
          <p:cNvSpPr/>
          <p:nvPr/>
        </p:nvSpPr>
        <p:spPr>
          <a:xfrm>
            <a:off x="4936541" y="2000466"/>
            <a:ext cx="3707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D89F40"/>
                </a:solidFill>
                <a:latin typeface="Avenir Roman" panose="02000503020000020003" pitchFamily="2" charset="0"/>
              </a:rPr>
              <a:t>Phase Two</a:t>
            </a:r>
          </a:p>
        </p:txBody>
      </p:sp>
    </p:spTree>
    <p:extLst>
      <p:ext uri="{BB962C8B-B14F-4D97-AF65-F5344CB8AC3E}">
        <p14:creationId xmlns:p14="http://schemas.microsoft.com/office/powerpoint/2010/main" val="1061534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CE7C305-792E-4E43-8C06-1DD1DD4C5245}"/>
              </a:ext>
            </a:extLst>
          </p:cNvPr>
          <p:cNvSpPr/>
          <p:nvPr/>
        </p:nvSpPr>
        <p:spPr>
          <a:xfrm>
            <a:off x="309565" y="952082"/>
            <a:ext cx="8229600" cy="964442"/>
          </a:xfrm>
          <a:prstGeom prst="rect">
            <a:avLst/>
          </a:prstGeom>
          <a:solidFill>
            <a:srgbClr val="476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405D80"/>
              </a:highligh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81648" y="4855723"/>
            <a:ext cx="3536390" cy="268842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February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28" y="4857750"/>
            <a:ext cx="5435521" cy="268842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392" y="35811"/>
            <a:ext cx="4686300" cy="666750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7517" r="15333" b="11438"/>
          <a:stretch/>
        </p:blipFill>
        <p:spPr>
          <a:xfrm>
            <a:off x="8539165" y="1"/>
            <a:ext cx="588398" cy="73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599" y="28575"/>
            <a:ext cx="3714751" cy="666750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 rot="8575329">
            <a:off x="4494684" y="-184473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2075" y="6956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4B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Washington County, Maryland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730" y="136060"/>
            <a:ext cx="4724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EMS MASTER PLAN – PHASE TWO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6675" y="4821793"/>
            <a:ext cx="53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washco-md.net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1" name="Parallelogram 30"/>
          <p:cNvSpPr/>
          <p:nvPr/>
        </p:nvSpPr>
        <p:spPr>
          <a:xfrm rot="8575329">
            <a:off x="5423561" y="4582834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797A91-22B7-474F-8EF9-1F482C2F1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5" y="1056918"/>
            <a:ext cx="8229600" cy="8762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D89F40"/>
                </a:solidFill>
                <a:latin typeface="Avenir Black" panose="02000503020000020003" pitchFamily="2" charset="0"/>
              </a:rPr>
              <a:t>108 EMS Staff Needed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C90D6B-2D51-2A48-AEEB-91D749868BA5}"/>
              </a:ext>
            </a:extLst>
          </p:cNvPr>
          <p:cNvSpPr/>
          <p:nvPr/>
        </p:nvSpPr>
        <p:spPr>
          <a:xfrm>
            <a:off x="3842524" y="2045153"/>
            <a:ext cx="48125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/>
              <a:t>$8,716,384.34</a:t>
            </a:r>
            <a:r>
              <a:rPr lang="en-US" sz="4400" dirty="0"/>
              <a:t> </a:t>
            </a:r>
            <a:endParaRPr lang="en-US" sz="4400" b="1" dirty="0">
              <a:solidFill>
                <a:srgbClr val="405D80"/>
              </a:solidFill>
              <a:latin typeface="Avenir Roman" panose="02000503020000020003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C12925-35DA-1149-BDAC-E8A0736F416D}"/>
              </a:ext>
            </a:extLst>
          </p:cNvPr>
          <p:cNvSpPr/>
          <p:nvPr/>
        </p:nvSpPr>
        <p:spPr>
          <a:xfrm>
            <a:off x="3842524" y="2869109"/>
            <a:ext cx="48125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venir Roman" panose="02000503020000020003" pitchFamily="2" charset="0"/>
              </a:rPr>
              <a:t>$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6,272,554.64</a:t>
            </a:r>
            <a:r>
              <a:rPr lang="en-US" sz="4400" dirty="0"/>
              <a:t> </a:t>
            </a:r>
            <a:endParaRPr lang="en-US" sz="4400" b="1" dirty="0">
              <a:solidFill>
                <a:srgbClr val="405D80"/>
              </a:solidFill>
              <a:latin typeface="Avenir Roman" panose="02000503020000020003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5B03E1-4A13-A94B-B4A4-BED19323EBAE}"/>
              </a:ext>
            </a:extLst>
          </p:cNvPr>
          <p:cNvCxnSpPr>
            <a:cxnSpLocks/>
          </p:cNvCxnSpPr>
          <p:nvPr/>
        </p:nvCxnSpPr>
        <p:spPr>
          <a:xfrm>
            <a:off x="4114800" y="3638550"/>
            <a:ext cx="3924678" cy="0"/>
          </a:xfrm>
          <a:prstGeom prst="line">
            <a:avLst/>
          </a:prstGeom>
          <a:ln w="57150">
            <a:solidFill>
              <a:srgbClr val="405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890FC1A-C6B6-DC46-8C7D-486F398A858C}"/>
              </a:ext>
            </a:extLst>
          </p:cNvPr>
          <p:cNvSpPr/>
          <p:nvPr/>
        </p:nvSpPr>
        <p:spPr>
          <a:xfrm>
            <a:off x="3841543" y="3740953"/>
            <a:ext cx="4812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</a:rPr>
              <a:t>$</a:t>
            </a:r>
            <a:r>
              <a:rPr lang="en-US" sz="4400" b="1" dirty="0">
                <a:solidFill>
                  <a:srgbClr val="FF0000"/>
                </a:solidFill>
              </a:rPr>
              <a:t>2,443,829.70</a:t>
            </a:r>
            <a:r>
              <a:rPr lang="en-US" sz="5400" dirty="0"/>
              <a:t> </a:t>
            </a:r>
            <a:endParaRPr lang="en-US" sz="5400" b="1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D486D6-FC0B-7D45-9A10-83F1678801EF}"/>
              </a:ext>
            </a:extLst>
          </p:cNvPr>
          <p:cNvSpPr/>
          <p:nvPr/>
        </p:nvSpPr>
        <p:spPr>
          <a:xfrm>
            <a:off x="769140" y="2078873"/>
            <a:ext cx="4812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405D80"/>
                </a:solidFill>
                <a:latin typeface="Avenir Roman" panose="02000503020000020003" pitchFamily="2" charset="0"/>
              </a:rPr>
              <a:t>Up to:</a:t>
            </a:r>
            <a:endParaRPr lang="en-US" sz="2000" b="1" dirty="0">
              <a:solidFill>
                <a:srgbClr val="405D80"/>
              </a:solidFill>
              <a:latin typeface="Avenir Roman" panose="02000503020000020003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3DBB2BB-0C43-7246-9E64-2C905BC43E80}"/>
              </a:ext>
            </a:extLst>
          </p:cNvPr>
          <p:cNvCxnSpPr>
            <a:cxnSpLocks/>
          </p:cNvCxnSpPr>
          <p:nvPr/>
        </p:nvCxnSpPr>
        <p:spPr>
          <a:xfrm>
            <a:off x="4114800" y="3257550"/>
            <a:ext cx="381000" cy="0"/>
          </a:xfrm>
          <a:prstGeom prst="line">
            <a:avLst/>
          </a:prstGeom>
          <a:ln w="57150">
            <a:solidFill>
              <a:srgbClr val="405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B1504D7-813F-D441-A768-A9F9CB7DA1A6}"/>
              </a:ext>
            </a:extLst>
          </p:cNvPr>
          <p:cNvSpPr/>
          <p:nvPr/>
        </p:nvSpPr>
        <p:spPr>
          <a:xfrm>
            <a:off x="173427" y="2799150"/>
            <a:ext cx="3805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b="1" dirty="0">
                <a:solidFill>
                  <a:srgbClr val="405D80"/>
                </a:solidFill>
                <a:latin typeface="Avenir Roman" panose="02000503020000020003" pitchFamily="2" charset="0"/>
              </a:rPr>
              <a:t>Recoverable Revenue from previous EMS subsidy and EMS billing (80%)</a:t>
            </a:r>
          </a:p>
        </p:txBody>
      </p:sp>
    </p:spTree>
    <p:extLst>
      <p:ext uri="{BB962C8B-B14F-4D97-AF65-F5344CB8AC3E}">
        <p14:creationId xmlns:p14="http://schemas.microsoft.com/office/powerpoint/2010/main" val="605003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2382EC7-FD96-E64E-AB6E-E3E3BE3928EE}"/>
              </a:ext>
            </a:extLst>
          </p:cNvPr>
          <p:cNvSpPr/>
          <p:nvPr/>
        </p:nvSpPr>
        <p:spPr>
          <a:xfrm>
            <a:off x="83944" y="952081"/>
            <a:ext cx="8909753" cy="822911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EC7E47-F9B4-F940-A72B-B8B7449F375D}"/>
              </a:ext>
            </a:extLst>
          </p:cNvPr>
          <p:cNvSpPr/>
          <p:nvPr/>
        </p:nvSpPr>
        <p:spPr>
          <a:xfrm>
            <a:off x="83945" y="1767782"/>
            <a:ext cx="1736289" cy="2855945"/>
          </a:xfrm>
          <a:prstGeom prst="rect">
            <a:avLst/>
          </a:prstGeom>
          <a:solidFill>
            <a:srgbClr val="405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81648" y="4855723"/>
            <a:ext cx="3536390" cy="268842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February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28" y="4857750"/>
            <a:ext cx="5435521" cy="268842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392" y="35811"/>
            <a:ext cx="4686300" cy="666750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7517" r="15333" b="11438"/>
          <a:stretch/>
        </p:blipFill>
        <p:spPr>
          <a:xfrm>
            <a:off x="8539165" y="1"/>
            <a:ext cx="588398" cy="73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599" y="28575"/>
            <a:ext cx="3714751" cy="666750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 rot="8575329">
            <a:off x="4494684" y="-184473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2075" y="6956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4B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Washington County, Maryland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61" y="12840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Future Outlook</a:t>
            </a:r>
          </a:p>
        </p:txBody>
      </p:sp>
      <p:sp>
        <p:nvSpPr>
          <p:cNvPr id="31" name="Parallelogram 30"/>
          <p:cNvSpPr/>
          <p:nvPr/>
        </p:nvSpPr>
        <p:spPr>
          <a:xfrm rot="8575329">
            <a:off x="5423561" y="4582834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66675" y="4821793"/>
            <a:ext cx="53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washco-md.net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BC4D5-C7B8-104F-AAA7-5C694D7B93E9}"/>
              </a:ext>
            </a:extLst>
          </p:cNvPr>
          <p:cNvSpPr/>
          <p:nvPr/>
        </p:nvSpPr>
        <p:spPr>
          <a:xfrm>
            <a:off x="72394" y="1091693"/>
            <a:ext cx="88892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400" b="1" dirty="0">
                <a:solidFill>
                  <a:srgbClr val="274979"/>
                </a:solidFill>
                <a:latin typeface="Avenir Roman" panose="02000503020000020003" pitchFamily="2" charset="0"/>
              </a:rPr>
              <a:t>STRATEGIC FIREFIGHTER STAFFING PLAN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5DD8F1-CA55-D346-B273-3788A0D43693}"/>
              </a:ext>
            </a:extLst>
          </p:cNvPr>
          <p:cNvSpPr/>
          <p:nvPr/>
        </p:nvSpPr>
        <p:spPr>
          <a:xfrm>
            <a:off x="1880617" y="1777962"/>
            <a:ext cx="1736289" cy="2855945"/>
          </a:xfrm>
          <a:prstGeom prst="rect">
            <a:avLst/>
          </a:prstGeom>
          <a:solidFill>
            <a:srgbClr val="405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53EFA4F-9593-0B42-B2B2-37F8708BF70E}"/>
              </a:ext>
            </a:extLst>
          </p:cNvPr>
          <p:cNvSpPr/>
          <p:nvPr/>
        </p:nvSpPr>
        <p:spPr>
          <a:xfrm>
            <a:off x="3677289" y="1774992"/>
            <a:ext cx="1736289" cy="2855945"/>
          </a:xfrm>
          <a:prstGeom prst="rect">
            <a:avLst/>
          </a:prstGeom>
          <a:solidFill>
            <a:srgbClr val="405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639176-40C1-F74A-ADF3-E98770615AA4}"/>
              </a:ext>
            </a:extLst>
          </p:cNvPr>
          <p:cNvSpPr/>
          <p:nvPr/>
        </p:nvSpPr>
        <p:spPr>
          <a:xfrm>
            <a:off x="5467349" y="1774992"/>
            <a:ext cx="1736289" cy="2855945"/>
          </a:xfrm>
          <a:prstGeom prst="rect">
            <a:avLst/>
          </a:prstGeom>
          <a:solidFill>
            <a:srgbClr val="405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94CCFAF-9A80-484D-8389-38EF5DEDA465}"/>
              </a:ext>
            </a:extLst>
          </p:cNvPr>
          <p:cNvSpPr/>
          <p:nvPr/>
        </p:nvSpPr>
        <p:spPr>
          <a:xfrm>
            <a:off x="7257409" y="1768566"/>
            <a:ext cx="1736289" cy="2855945"/>
          </a:xfrm>
          <a:prstGeom prst="rect">
            <a:avLst/>
          </a:prstGeom>
          <a:solidFill>
            <a:srgbClr val="405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217C2D-DA66-1D49-B4D4-908B9D00B560}"/>
              </a:ext>
            </a:extLst>
          </p:cNvPr>
          <p:cNvSpPr/>
          <p:nvPr/>
        </p:nvSpPr>
        <p:spPr>
          <a:xfrm>
            <a:off x="42324" y="1850772"/>
            <a:ext cx="17362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chemeClr val="bg1"/>
                </a:solidFill>
                <a:latin typeface="Avenir Roman" panose="02000503020000020003" pitchFamily="2" charset="0"/>
              </a:rPr>
              <a:t>Phase One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2DEE4F-BA8C-4649-98A6-6520B860ACBA}"/>
              </a:ext>
            </a:extLst>
          </p:cNvPr>
          <p:cNvSpPr/>
          <p:nvPr/>
        </p:nvSpPr>
        <p:spPr>
          <a:xfrm>
            <a:off x="176428" y="2408527"/>
            <a:ext cx="16762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Avenir Roman" panose="02000503020000020003" pitchFamily="2" charset="0"/>
              </a:rPr>
              <a:t>8 Full-time Firefighters located at Special Ops</a:t>
            </a:r>
          </a:p>
          <a:p>
            <a:pPr lvl="0" algn="ctr"/>
            <a:endParaRPr lang="en-US" sz="16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lvl="0"/>
            <a:r>
              <a:rPr lang="en-US" sz="1600" dirty="0">
                <a:solidFill>
                  <a:schemeClr val="bg1"/>
                </a:solidFill>
                <a:latin typeface="Avenir Roman" panose="02000503020000020003" pitchFamily="2" charset="0"/>
              </a:rPr>
              <a:t>23 Part-time Firefighters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E9D268-FB83-9D4B-986E-AA8F74EC705B}"/>
              </a:ext>
            </a:extLst>
          </p:cNvPr>
          <p:cNvSpPr/>
          <p:nvPr/>
        </p:nvSpPr>
        <p:spPr>
          <a:xfrm>
            <a:off x="1848202" y="1845139"/>
            <a:ext cx="17362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rgbClr val="D89F40"/>
                </a:solidFill>
                <a:latin typeface="Avenir Roman" panose="02000503020000020003" pitchFamily="2" charset="0"/>
              </a:rPr>
              <a:t>Phase Two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DD6B31-B274-A74B-932C-625EE1F20723}"/>
              </a:ext>
            </a:extLst>
          </p:cNvPr>
          <p:cNvSpPr/>
          <p:nvPr/>
        </p:nvSpPr>
        <p:spPr>
          <a:xfrm>
            <a:off x="1913032" y="2402540"/>
            <a:ext cx="167622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rgbClr val="D89F40"/>
                </a:solidFill>
                <a:latin typeface="Avenir Roman" panose="02000503020000020003" pitchFamily="2" charset="0"/>
              </a:rPr>
              <a:t>60 Full-time Firefighters </a:t>
            </a:r>
          </a:p>
          <a:p>
            <a:pPr lvl="0"/>
            <a:r>
              <a:rPr lang="en-US" sz="1000" i="1" dirty="0">
                <a:solidFill>
                  <a:srgbClr val="D89F40"/>
                </a:solidFill>
                <a:latin typeface="Avenir Roman" panose="02000503020000020003" pitchFamily="2" charset="0"/>
              </a:rPr>
              <a:t>(one firefighter at each volunteer fire company)</a:t>
            </a:r>
          </a:p>
          <a:p>
            <a:pPr lvl="0"/>
            <a:endParaRPr lang="en-US" sz="1600" dirty="0">
              <a:solidFill>
                <a:srgbClr val="D89F40"/>
              </a:solidFill>
              <a:latin typeface="Avenir Roman" panose="02000503020000020003" pitchFamily="2" charset="0"/>
            </a:endParaRPr>
          </a:p>
          <a:p>
            <a:pPr lvl="0"/>
            <a:r>
              <a:rPr lang="en-US" sz="1600" dirty="0">
                <a:solidFill>
                  <a:srgbClr val="D89F40"/>
                </a:solidFill>
                <a:latin typeface="Avenir Roman" panose="02000503020000020003" pitchFamily="2" charset="0"/>
              </a:rPr>
              <a:t>2 Full-time Battalion Chiefs</a:t>
            </a:r>
          </a:p>
          <a:p>
            <a:pPr lvl="0"/>
            <a:endParaRPr lang="en-US" sz="1600" dirty="0">
              <a:solidFill>
                <a:srgbClr val="D89F40"/>
              </a:solidFill>
              <a:latin typeface="Avenir Roman" panose="02000503020000020003" pitchFamily="2" charset="0"/>
            </a:endParaRPr>
          </a:p>
          <a:p>
            <a:pPr lvl="0"/>
            <a:r>
              <a:rPr lang="en-US" sz="1600" dirty="0">
                <a:solidFill>
                  <a:srgbClr val="D89F40"/>
                </a:solidFill>
                <a:latin typeface="Avenir Roman" panose="02000503020000020003" pitchFamily="2" charset="0"/>
              </a:rPr>
              <a:t>SAFER Grant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F8D9CA-606A-F244-9C5D-58A2F460B8EC}"/>
              </a:ext>
            </a:extLst>
          </p:cNvPr>
          <p:cNvSpPr/>
          <p:nvPr/>
        </p:nvSpPr>
        <p:spPr>
          <a:xfrm>
            <a:off x="3671279" y="1845138"/>
            <a:ext cx="18014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venir Roman" panose="02000503020000020003" pitchFamily="2" charset="0"/>
              </a:rPr>
              <a:t>Phase Three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592303-D53C-2A4F-9373-F6EC1EA0DCE7}"/>
              </a:ext>
            </a:extLst>
          </p:cNvPr>
          <p:cNvSpPr/>
          <p:nvPr/>
        </p:nvSpPr>
        <p:spPr>
          <a:xfrm>
            <a:off x="3764242" y="2402540"/>
            <a:ext cx="1676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Roman" panose="02000503020000020003" pitchFamily="2" charset="0"/>
              </a:rPr>
              <a:t>2</a:t>
            </a:r>
            <a:r>
              <a:rPr lang="en-US" sz="1600" baseline="30000" dirty="0">
                <a:solidFill>
                  <a:schemeClr val="bg1">
                    <a:lumMod val="75000"/>
                  </a:schemeClr>
                </a:solidFill>
                <a:latin typeface="Avenir Roman" panose="02000503020000020003" pitchFamily="2" charset="0"/>
              </a:rPr>
              <a:t>nd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Roman" panose="02000503020000020003" pitchFamily="2" charset="0"/>
              </a:rPr>
              <a:t> Firefighter at 8 stations </a:t>
            </a:r>
          </a:p>
          <a:p>
            <a:pPr lvl="0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Roman" panose="02000503020000020003" pitchFamily="2" charset="0"/>
              </a:rPr>
              <a:t>(32 firefighters)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97D902D-00F7-8A44-BFD1-93FAB2249326}"/>
              </a:ext>
            </a:extLst>
          </p:cNvPr>
          <p:cNvSpPr/>
          <p:nvPr/>
        </p:nvSpPr>
        <p:spPr>
          <a:xfrm>
            <a:off x="5414346" y="1834984"/>
            <a:ext cx="18014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venir Roman" panose="02000503020000020003" pitchFamily="2" charset="0"/>
              </a:rPr>
              <a:t>Phase Four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B3069E1-7D31-174D-9783-D08E28706C0B}"/>
              </a:ext>
            </a:extLst>
          </p:cNvPr>
          <p:cNvSpPr/>
          <p:nvPr/>
        </p:nvSpPr>
        <p:spPr>
          <a:xfrm>
            <a:off x="5493152" y="2399231"/>
            <a:ext cx="16762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Roman" panose="02000503020000020003" pitchFamily="2" charset="0"/>
              </a:rPr>
              <a:t>2</a:t>
            </a:r>
            <a:r>
              <a:rPr lang="en-US" sz="1600" baseline="30000" dirty="0">
                <a:solidFill>
                  <a:schemeClr val="bg1">
                    <a:lumMod val="75000"/>
                  </a:schemeClr>
                </a:solidFill>
                <a:latin typeface="Avenir Roman" panose="02000503020000020003" pitchFamily="2" charset="0"/>
              </a:rPr>
              <a:t>nd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Roman" panose="02000503020000020003" pitchFamily="2" charset="0"/>
              </a:rPr>
              <a:t> Firefighter at remaining 7 stations </a:t>
            </a:r>
          </a:p>
          <a:p>
            <a:pPr lvl="0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Roman" panose="02000503020000020003" pitchFamily="2" charset="0"/>
              </a:rPr>
              <a:t>(28 firefighters)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E0BBD6E-F636-F949-8DE5-C6C9E21F3E75}"/>
              </a:ext>
            </a:extLst>
          </p:cNvPr>
          <p:cNvSpPr/>
          <p:nvPr/>
        </p:nvSpPr>
        <p:spPr>
          <a:xfrm>
            <a:off x="7152133" y="1820064"/>
            <a:ext cx="18014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venir Roman" panose="02000503020000020003" pitchFamily="2" charset="0"/>
              </a:rPr>
              <a:t>Phase Five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A51C10-AB6E-2840-AA93-224A06840E81}"/>
              </a:ext>
            </a:extLst>
          </p:cNvPr>
          <p:cNvSpPr/>
          <p:nvPr/>
        </p:nvSpPr>
        <p:spPr>
          <a:xfrm>
            <a:off x="7354488" y="2360513"/>
            <a:ext cx="16762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Roman" panose="02000503020000020003" pitchFamily="2" charset="0"/>
              </a:rPr>
              <a:t>Add 3</a:t>
            </a:r>
            <a:r>
              <a:rPr lang="en-US" sz="1600" baseline="30000" dirty="0">
                <a:solidFill>
                  <a:schemeClr val="bg1">
                    <a:lumMod val="75000"/>
                  </a:schemeClr>
                </a:solidFill>
                <a:latin typeface="Avenir Roman" panose="02000503020000020003" pitchFamily="2" charset="0"/>
              </a:rPr>
              <a:t>rd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Roman" panose="02000503020000020003" pitchFamily="2" charset="0"/>
              </a:rPr>
              <a:t> Battalion Chief</a:t>
            </a:r>
          </a:p>
          <a:p>
            <a:pPr lvl="0"/>
            <a:endParaRPr lang="en-US" sz="1600" dirty="0">
              <a:solidFill>
                <a:schemeClr val="bg1">
                  <a:lumMod val="75000"/>
                </a:schemeClr>
              </a:solidFill>
              <a:latin typeface="Avenir Roman" panose="02000503020000020003" pitchFamily="2" charset="0"/>
            </a:endParaRPr>
          </a:p>
          <a:p>
            <a:pPr lvl="0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Roman" panose="02000503020000020003" pitchFamily="2" charset="0"/>
              </a:rPr>
              <a:t>3</a:t>
            </a:r>
            <a:r>
              <a:rPr lang="en-US" sz="1600" baseline="30000" dirty="0">
                <a:solidFill>
                  <a:schemeClr val="bg1">
                    <a:lumMod val="75000"/>
                  </a:schemeClr>
                </a:solidFill>
                <a:latin typeface="Avenir Roman" panose="02000503020000020003" pitchFamily="2" charset="0"/>
              </a:rPr>
              <a:t>rd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Roman" panose="02000503020000020003" pitchFamily="2" charset="0"/>
              </a:rPr>
              <a:t> Firefighter at 3 stations </a:t>
            </a:r>
          </a:p>
          <a:p>
            <a:pPr lvl="0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Roman" panose="02000503020000020003" pitchFamily="2" charset="0"/>
              </a:rPr>
              <a:t>(12 firefighters)</a:t>
            </a:r>
          </a:p>
        </p:txBody>
      </p:sp>
    </p:spTree>
    <p:extLst>
      <p:ext uri="{BB962C8B-B14F-4D97-AF65-F5344CB8AC3E}">
        <p14:creationId xmlns:p14="http://schemas.microsoft.com/office/powerpoint/2010/main" val="901546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CE7C305-792E-4E43-8C06-1DD1DD4C5245}"/>
              </a:ext>
            </a:extLst>
          </p:cNvPr>
          <p:cNvSpPr/>
          <p:nvPr/>
        </p:nvSpPr>
        <p:spPr>
          <a:xfrm>
            <a:off x="298679" y="1079374"/>
            <a:ext cx="8453435" cy="1198822"/>
          </a:xfrm>
          <a:prstGeom prst="rect">
            <a:avLst/>
          </a:prstGeom>
          <a:solidFill>
            <a:srgbClr val="476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405D80"/>
              </a:highligh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81648" y="4855723"/>
            <a:ext cx="3536390" cy="268842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February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28" y="4857750"/>
            <a:ext cx="5435521" cy="268842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392" y="35811"/>
            <a:ext cx="4686300" cy="666750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7517" r="15333" b="11438"/>
          <a:stretch/>
        </p:blipFill>
        <p:spPr>
          <a:xfrm>
            <a:off x="8539165" y="1"/>
            <a:ext cx="588398" cy="73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599" y="28575"/>
            <a:ext cx="3714751" cy="666750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 rot="8575329">
            <a:off x="4494684" y="-184473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2075" y="6956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4B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Washington County, Maryland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730" y="136060"/>
            <a:ext cx="4724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Firefighter Staffing Plan – PHASE TWO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6675" y="4821793"/>
            <a:ext cx="53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washco-md.net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1" name="Parallelogram 30"/>
          <p:cNvSpPr/>
          <p:nvPr/>
        </p:nvSpPr>
        <p:spPr>
          <a:xfrm rot="8575329">
            <a:off x="5423561" y="4582834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797A91-22B7-474F-8EF9-1F482C2F1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64" y="1197735"/>
            <a:ext cx="8229600" cy="8762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rgbClr val="D89F40"/>
                </a:solidFill>
                <a:latin typeface="Avenir Black" panose="02000503020000020003" pitchFamily="2" charset="0"/>
              </a:rPr>
              <a:t>60 Firefighters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90FC1A-C6B6-DC46-8C7D-486F398A858C}"/>
              </a:ext>
            </a:extLst>
          </p:cNvPr>
          <p:cNvSpPr/>
          <p:nvPr/>
        </p:nvSpPr>
        <p:spPr>
          <a:xfrm>
            <a:off x="1501973" y="3335556"/>
            <a:ext cx="61400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FF0000"/>
                </a:solidFill>
              </a:rPr>
              <a:t>$4,597,164.00</a:t>
            </a:r>
            <a:r>
              <a:rPr lang="en-US" dirty="0"/>
              <a:t> </a:t>
            </a:r>
            <a:endParaRPr lang="en-US" sz="8000" b="1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D486D6-FC0B-7D45-9A10-83F1678801EF}"/>
              </a:ext>
            </a:extLst>
          </p:cNvPr>
          <p:cNvSpPr/>
          <p:nvPr/>
        </p:nvSpPr>
        <p:spPr>
          <a:xfrm>
            <a:off x="340588" y="2524108"/>
            <a:ext cx="8301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i="1" dirty="0">
                <a:solidFill>
                  <a:srgbClr val="405D80"/>
                </a:solidFill>
                <a:latin typeface="Avenir Roman" panose="02000503020000020003" pitchFamily="2" charset="0"/>
              </a:rPr>
              <a:t>One firefighter at each fire station per 24 hour period</a:t>
            </a:r>
          </a:p>
        </p:txBody>
      </p:sp>
    </p:spTree>
    <p:extLst>
      <p:ext uri="{BB962C8B-B14F-4D97-AF65-F5344CB8AC3E}">
        <p14:creationId xmlns:p14="http://schemas.microsoft.com/office/powerpoint/2010/main" val="281433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581648" y="4855723"/>
            <a:ext cx="3536390" cy="268842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February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28" y="4857750"/>
            <a:ext cx="5435521" cy="268842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" y="28575"/>
            <a:ext cx="4686300" cy="666750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7517" r="15333" b="11438"/>
          <a:stretch/>
        </p:blipFill>
        <p:spPr>
          <a:xfrm>
            <a:off x="8539165" y="1"/>
            <a:ext cx="588398" cy="73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599" y="28575"/>
            <a:ext cx="3714751" cy="666750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 rot="8575329">
            <a:off x="4494684" y="-184473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2075" y="6956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4B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Washington County, Maryland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105031"/>
            <a:ext cx="4173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Overview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6675" y="4821793"/>
            <a:ext cx="53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washco-md.net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1" name="Parallelogram 30"/>
          <p:cNvSpPr/>
          <p:nvPr/>
        </p:nvSpPr>
        <p:spPr>
          <a:xfrm rot="8575329">
            <a:off x="5423561" y="4582834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B406F2-7445-FE47-8D88-383DA843FE1E}"/>
              </a:ext>
            </a:extLst>
          </p:cNvPr>
          <p:cNvSpPr/>
          <p:nvPr/>
        </p:nvSpPr>
        <p:spPr>
          <a:xfrm>
            <a:off x="364237" y="1463043"/>
            <a:ext cx="84155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74979"/>
                </a:solidFill>
                <a:latin typeface="Avenir Roman" panose="02000503020000020003" pitchFamily="2" charset="0"/>
              </a:rPr>
              <a:t>Where are current numbers?</a:t>
            </a:r>
          </a:p>
          <a:p>
            <a:pPr algn="ctr"/>
            <a:endParaRPr lang="en-US" sz="4800" dirty="0">
              <a:solidFill>
                <a:srgbClr val="274979"/>
              </a:solidFill>
              <a:latin typeface="Avenir Roman" panose="02000503020000020003" pitchFamily="2" charset="0"/>
            </a:endParaRPr>
          </a:p>
          <a:p>
            <a:pPr algn="ctr"/>
            <a:r>
              <a:rPr lang="en-US" sz="4000" i="1" dirty="0">
                <a:solidFill>
                  <a:srgbClr val="274979"/>
                </a:solidFill>
                <a:latin typeface="Avenir Roman" panose="02000503020000020003" pitchFamily="2" charset="0"/>
              </a:rPr>
              <a:t> What do these numbers tell about the current needs?</a:t>
            </a:r>
          </a:p>
        </p:txBody>
      </p:sp>
    </p:spTree>
    <p:extLst>
      <p:ext uri="{BB962C8B-B14F-4D97-AF65-F5344CB8AC3E}">
        <p14:creationId xmlns:p14="http://schemas.microsoft.com/office/powerpoint/2010/main" val="806606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581648" y="4855723"/>
            <a:ext cx="3536390" cy="268842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February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28" y="4857750"/>
            <a:ext cx="5435521" cy="268842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392" y="35811"/>
            <a:ext cx="4686300" cy="666750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7517" r="15333" b="11438"/>
          <a:stretch/>
        </p:blipFill>
        <p:spPr>
          <a:xfrm>
            <a:off x="8539165" y="1"/>
            <a:ext cx="588398" cy="73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599" y="28575"/>
            <a:ext cx="3714751" cy="666750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 rot="8575329">
            <a:off x="4494684" y="-184473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2075" y="6956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4B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Washington County, Maryland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887" y="172983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Division of Emergency Services Budget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6675" y="4821793"/>
            <a:ext cx="53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washco-md.net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1" name="Parallelogram 30"/>
          <p:cNvSpPr/>
          <p:nvPr/>
        </p:nvSpPr>
        <p:spPr>
          <a:xfrm rot="8575329">
            <a:off x="5423561" y="4582834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33D541-EE95-4B4A-B7BD-01B4F3E9B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564171"/>
              </p:ext>
            </p:extLst>
          </p:nvPr>
        </p:nvGraphicFramePr>
        <p:xfrm>
          <a:off x="4114800" y="868892"/>
          <a:ext cx="4400550" cy="385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0550">
                  <a:extLst>
                    <a:ext uri="{9D8B030D-6E8A-4147-A177-3AD203B41FA5}">
                      <a16:colId xmlns:a16="http://schemas.microsoft.com/office/drawing/2014/main" val="12057365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venir Book" panose="02000503020000020003" pitchFamily="2" charset="0"/>
                        </a:rPr>
                        <a:t>$1,364,180</a:t>
                      </a:r>
                    </a:p>
                    <a:p>
                      <a:pPr algn="ctr"/>
                      <a:r>
                        <a:rPr lang="en-US" sz="1100" dirty="0">
                          <a:latin typeface="Avenir Book" panose="02000503020000020003" pitchFamily="2" charset="0"/>
                        </a:rPr>
                        <a:t>Fire Operations</a:t>
                      </a:r>
                    </a:p>
                  </a:txBody>
                  <a:tcPr anchor="ctr">
                    <a:solidFill>
                      <a:srgbClr val="405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068536"/>
                  </a:ext>
                </a:extLst>
              </a:tr>
              <a:tr h="5538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$1,466,970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EMS Operations</a:t>
                      </a:r>
                    </a:p>
                  </a:txBody>
                  <a:tcPr anchor="ctr">
                    <a:solidFill>
                      <a:srgbClr val="405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40329"/>
                  </a:ext>
                </a:extLst>
              </a:tr>
              <a:tr h="5538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$258,810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Emergency Management</a:t>
                      </a:r>
                    </a:p>
                  </a:txBody>
                  <a:tcPr anchor="ctr">
                    <a:solidFill>
                      <a:srgbClr val="405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691914"/>
                  </a:ext>
                </a:extLst>
              </a:tr>
              <a:tr h="5538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$4,843,110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911 Communications</a:t>
                      </a:r>
                    </a:p>
                  </a:txBody>
                  <a:tcPr anchor="ctr">
                    <a:solidFill>
                      <a:srgbClr val="405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822039"/>
                  </a:ext>
                </a:extLst>
              </a:tr>
              <a:tr h="5538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$79,920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Special Operations</a:t>
                      </a:r>
                    </a:p>
                  </a:txBody>
                  <a:tcPr anchor="ctr">
                    <a:solidFill>
                      <a:srgbClr val="405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287036"/>
                  </a:ext>
                </a:extLst>
              </a:tr>
              <a:tr h="5538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$38,430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Air Unit (ESS)</a:t>
                      </a:r>
                    </a:p>
                  </a:txBody>
                  <a:tcPr anchor="ctr">
                    <a:solidFill>
                      <a:srgbClr val="405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975319"/>
                  </a:ext>
                </a:extLst>
              </a:tr>
              <a:tr h="553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92D050"/>
                          </a:solidFill>
                          <a:latin typeface="Avenir Book" panose="02000503020000020003" pitchFamily="2" charset="0"/>
                        </a:rPr>
                        <a:t>$7,156,680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Fire &amp; Rescue Volunteer Services</a:t>
                      </a:r>
                    </a:p>
                  </a:txBody>
                  <a:tcPr anchor="ctr">
                    <a:solidFill>
                      <a:srgbClr val="405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023413"/>
                  </a:ext>
                </a:extLst>
              </a:tr>
            </a:tbl>
          </a:graphicData>
        </a:graphic>
      </p:graphicFrame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2F955E2E-C074-6F4C-9BC5-DA714A359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91648"/>
            <a:ext cx="3348035" cy="22768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D89F40"/>
                </a:solidFill>
                <a:latin typeface="Avenir Black" panose="02000503020000020003" pitchFamily="2" charset="0"/>
              </a:rPr>
              <a:t>Fiscal Year 2019 Budget</a:t>
            </a:r>
          </a:p>
        </p:txBody>
      </p:sp>
    </p:spTree>
    <p:extLst>
      <p:ext uri="{BB962C8B-B14F-4D97-AF65-F5344CB8AC3E}">
        <p14:creationId xmlns:p14="http://schemas.microsoft.com/office/powerpoint/2010/main" val="4278620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581648" y="4855723"/>
            <a:ext cx="3536390" cy="268842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February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28" y="4857750"/>
            <a:ext cx="5435521" cy="268842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392" y="35811"/>
            <a:ext cx="4686300" cy="666750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7517" r="15333" b="11438"/>
          <a:stretch/>
        </p:blipFill>
        <p:spPr>
          <a:xfrm>
            <a:off x="8539165" y="1"/>
            <a:ext cx="588398" cy="73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599" y="28575"/>
            <a:ext cx="3714751" cy="666750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 rot="8575329">
            <a:off x="4494684" y="-184473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2075" y="6956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4B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Washington County, Maryland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9138" y="105031"/>
            <a:ext cx="472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Challenges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6675" y="4821793"/>
            <a:ext cx="53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washco-md.net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1" name="Parallelogram 30"/>
          <p:cNvSpPr/>
          <p:nvPr/>
        </p:nvSpPr>
        <p:spPr>
          <a:xfrm rot="8575329">
            <a:off x="5423561" y="4582834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797A91-22B7-474F-8EF9-1F482C2F1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03933"/>
            <a:ext cx="8229600" cy="3394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274979"/>
                </a:solidFill>
                <a:latin typeface="Avenir Roman" panose="02000503020000020003" pitchFamily="2" charset="0"/>
              </a:rPr>
              <a:t>Fail Rates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274979"/>
                </a:solidFill>
                <a:latin typeface="Avenir Roman" panose="02000503020000020003" pitchFamily="2" charset="0"/>
              </a:rPr>
              <a:t>Staffing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274979"/>
                </a:solidFill>
                <a:latin typeface="Avenir Roman" panose="02000503020000020003" pitchFamily="2" charset="0"/>
              </a:rPr>
              <a:t>Apparatus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274979"/>
                </a:solidFill>
                <a:latin typeface="Avenir Roman" panose="02000503020000020003" pitchFamily="2" charset="0"/>
              </a:rPr>
              <a:t>Facilities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274979"/>
                </a:solidFill>
                <a:latin typeface="Avenir Roman" panose="02000503020000020003" pitchFamily="2" charset="0"/>
              </a:rPr>
              <a:t>Sustainable Revenues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2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762816" y="936944"/>
            <a:ext cx="3274495" cy="3444555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" y="28575"/>
            <a:ext cx="4686300" cy="666750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7517" r="15333" b="11438"/>
          <a:stretch/>
        </p:blipFill>
        <p:spPr>
          <a:xfrm>
            <a:off x="8539165" y="1"/>
            <a:ext cx="588398" cy="73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599" y="28575"/>
            <a:ext cx="3714751" cy="666750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 rot="8575329">
            <a:off x="4494684" y="-184473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2075" y="6956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4B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Washington County, Maryland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018" y="8586"/>
            <a:ext cx="4196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Questions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5000" y="992063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D62"/>
                </a:solidFill>
                <a:latin typeface="Impact" panose="020B0806030902050204" pitchFamily="34" charset="0"/>
              </a:rPr>
              <a:t>Follow Us: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28" y="1557392"/>
            <a:ext cx="6858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28" y="2550146"/>
            <a:ext cx="685800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3486178"/>
            <a:ext cx="685800" cy="6858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705599" y="3747789"/>
            <a:ext cx="2381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D62"/>
                </a:solidFill>
                <a:latin typeface="Avenir LT Std 55 Roman" pitchFamily="34" charset="0"/>
              </a:rPr>
              <a:t>WashingtonCountyMD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7974" y="1754122"/>
            <a:ext cx="2331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D6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>
                <a:latin typeface="Avenir LT Std 55 Roman" pitchFamily="34" charset="0"/>
              </a:rPr>
              <a:t>WashingtonCountyMD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38924" y="2754471"/>
            <a:ext cx="2284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D62"/>
                </a:solidFill>
                <a:latin typeface="Avenir LT Std 55 Roman" pitchFamily="34" charset="0"/>
              </a:rPr>
              <a:t>@WashingtonCoMD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991" y="1698127"/>
            <a:ext cx="54371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D62"/>
                </a:solidFill>
                <a:latin typeface="Impact" panose="020B0806030902050204" pitchFamily="34" charset="0"/>
              </a:rPr>
              <a:t>R. David Hays</a:t>
            </a:r>
          </a:p>
          <a:p>
            <a:r>
              <a:rPr lang="en-US" sz="3200" dirty="0">
                <a:solidFill>
                  <a:srgbClr val="002D62"/>
                </a:solidFill>
                <a:latin typeface="Impact" panose="020B0806030902050204" pitchFamily="34" charset="0"/>
              </a:rPr>
              <a:t>Director</a:t>
            </a:r>
          </a:p>
          <a:p>
            <a:r>
              <a:rPr lang="en-US" sz="3200" dirty="0">
                <a:solidFill>
                  <a:srgbClr val="002D62"/>
                </a:solidFill>
                <a:latin typeface="Impact" panose="020B0806030902050204" pitchFamily="34" charset="0"/>
              </a:rPr>
              <a:t>Division of Emergency Services</a:t>
            </a:r>
          </a:p>
          <a:p>
            <a:r>
              <a:rPr lang="en-US" sz="2800" dirty="0">
                <a:solidFill>
                  <a:srgbClr val="002D62"/>
                </a:solidFill>
                <a:latin typeface="Avenir LT Std 55 Roman" pitchFamily="34" charset="0"/>
              </a:rPr>
              <a:t>Washington County, MD</a:t>
            </a:r>
          </a:p>
          <a:p>
            <a:r>
              <a:rPr lang="en-US" sz="2800" dirty="0">
                <a:solidFill>
                  <a:srgbClr val="D18A00"/>
                </a:solidFill>
                <a:latin typeface="Avenir LT Std 55 Roman" pitchFamily="34" charset="0"/>
              </a:rPr>
              <a:t>240-313-4364</a:t>
            </a:r>
          </a:p>
          <a:p>
            <a:r>
              <a:rPr lang="en-US" sz="2800" dirty="0" err="1">
                <a:solidFill>
                  <a:srgbClr val="D18A00"/>
                </a:solidFill>
                <a:latin typeface="Avenir LT Std 55 Roman" pitchFamily="34" charset="0"/>
              </a:rPr>
              <a:t>dhays@washco-md.net</a:t>
            </a:r>
            <a:endParaRPr lang="en-US" sz="2800" dirty="0">
              <a:solidFill>
                <a:srgbClr val="D18A00"/>
              </a:solidFill>
              <a:latin typeface="Avenir LT Std 55 Roman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1648" y="4855723"/>
            <a:ext cx="3536390" cy="268842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February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1828" y="4857750"/>
            <a:ext cx="5435521" cy="268842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-66675" y="4821793"/>
            <a:ext cx="53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washco-md.net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2" name="Parallelogram 31"/>
          <p:cNvSpPr/>
          <p:nvPr/>
        </p:nvSpPr>
        <p:spPr>
          <a:xfrm rot="8575329">
            <a:off x="5423561" y="4582834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90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3;&#10;&#13;&#10;Description automatically generated">
            <a:extLst>
              <a:ext uri="{FF2B5EF4-FFF2-40B4-BE49-F238E27FC236}">
                <a16:creationId xmlns:a16="http://schemas.microsoft.com/office/drawing/2014/main" id="{D6C21042-5820-8845-9547-DC329ED83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5417"/>
            <a:ext cx="6793109" cy="50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39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6A9B289A-BEBA-0843-B701-730742335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62" y="22316"/>
            <a:ext cx="45868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4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581648" y="4855723"/>
            <a:ext cx="3536390" cy="268842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February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28" y="4857750"/>
            <a:ext cx="5435521" cy="268842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" y="28575"/>
            <a:ext cx="4686300" cy="666750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7517" r="15333" b="11438"/>
          <a:stretch/>
        </p:blipFill>
        <p:spPr>
          <a:xfrm>
            <a:off x="8539165" y="1"/>
            <a:ext cx="588398" cy="73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599" y="28575"/>
            <a:ext cx="3714751" cy="666750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 rot="8575329">
            <a:off x="4494684" y="-184473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2075" y="6956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4B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Washington County, Maryland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105031"/>
            <a:ext cx="4173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Fail Rates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6675" y="4821793"/>
            <a:ext cx="53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washco-md.net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1" name="Parallelogram 30"/>
          <p:cNvSpPr/>
          <p:nvPr/>
        </p:nvSpPr>
        <p:spPr>
          <a:xfrm rot="8575329">
            <a:off x="5423561" y="4582834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77082964-6B1F-4BA0-A0A1-2D9D01667853}"/>
              </a:ext>
            </a:extLst>
          </p:cNvPr>
          <p:cNvSpPr txBox="1"/>
          <p:nvPr/>
        </p:nvSpPr>
        <p:spPr>
          <a:xfrm>
            <a:off x="6327213" y="833558"/>
            <a:ext cx="2790825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venir Book" panose="02000503020000020003" pitchFamily="2" charset="0"/>
              </a:rPr>
              <a:t>DES</a:t>
            </a:r>
            <a:r>
              <a:rPr lang="en-US" sz="1000" b="1" baseline="0" dirty="0">
                <a:latin typeface="Avenir Book" panose="02000503020000020003" pitchFamily="2" charset="0"/>
              </a:rPr>
              <a:t> Staffing begins to staff VFDs March 2018</a:t>
            </a:r>
            <a:endParaRPr lang="en-US" sz="1000" b="1" dirty="0">
              <a:latin typeface="Avenir Book" panose="02000503020000020003" pitchFamily="2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5103AF-585E-4A99-8F24-68E29D309C28}"/>
              </a:ext>
            </a:extLst>
          </p:cNvPr>
          <p:cNvCxnSpPr/>
          <p:nvPr/>
        </p:nvCxnSpPr>
        <p:spPr>
          <a:xfrm flipH="1">
            <a:off x="7359449" y="1055701"/>
            <a:ext cx="114300" cy="219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6">
            <a:extLst>
              <a:ext uri="{FF2B5EF4-FFF2-40B4-BE49-F238E27FC236}">
                <a16:creationId xmlns:a16="http://schemas.microsoft.com/office/drawing/2014/main" id="{DB4F2088-9CCA-4BB6-8093-634B29246450}"/>
              </a:ext>
            </a:extLst>
          </p:cNvPr>
          <p:cNvSpPr txBox="1"/>
          <p:nvPr/>
        </p:nvSpPr>
        <p:spPr>
          <a:xfrm>
            <a:off x="769296" y="4412363"/>
            <a:ext cx="8153397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Phase</a:t>
            </a:r>
            <a:r>
              <a:rPr lang="en-US" sz="1100" b="1" baseline="0" dirty="0"/>
              <a:t> 1 of the staffing plan has had a minimal effect on the system. Understaffed and Driver Only responses continue to increase. </a:t>
            </a:r>
            <a:endParaRPr lang="en-US" sz="11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739377-B286-7344-8ECF-78C0FAD7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8365"/>
              </p:ext>
            </p:extLst>
          </p:nvPr>
        </p:nvGraphicFramePr>
        <p:xfrm>
          <a:off x="165463" y="1297438"/>
          <a:ext cx="8743950" cy="3029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2280">
                  <a:extLst>
                    <a:ext uri="{9D8B030D-6E8A-4147-A177-3AD203B41FA5}">
                      <a16:colId xmlns:a16="http://schemas.microsoft.com/office/drawing/2014/main" val="4028347386"/>
                    </a:ext>
                  </a:extLst>
                </a:gridCol>
                <a:gridCol w="423651">
                  <a:extLst>
                    <a:ext uri="{9D8B030D-6E8A-4147-A177-3AD203B41FA5}">
                      <a16:colId xmlns:a16="http://schemas.microsoft.com/office/drawing/2014/main" val="750881382"/>
                    </a:ext>
                  </a:extLst>
                </a:gridCol>
                <a:gridCol w="465523">
                  <a:extLst>
                    <a:ext uri="{9D8B030D-6E8A-4147-A177-3AD203B41FA5}">
                      <a16:colId xmlns:a16="http://schemas.microsoft.com/office/drawing/2014/main" val="1307632169"/>
                    </a:ext>
                  </a:extLst>
                </a:gridCol>
                <a:gridCol w="413798">
                  <a:extLst>
                    <a:ext uri="{9D8B030D-6E8A-4147-A177-3AD203B41FA5}">
                      <a16:colId xmlns:a16="http://schemas.microsoft.com/office/drawing/2014/main" val="3224887811"/>
                    </a:ext>
                  </a:extLst>
                </a:gridCol>
                <a:gridCol w="406409">
                  <a:extLst>
                    <a:ext uri="{9D8B030D-6E8A-4147-A177-3AD203B41FA5}">
                      <a16:colId xmlns:a16="http://schemas.microsoft.com/office/drawing/2014/main" val="2744764814"/>
                    </a:ext>
                  </a:extLst>
                </a:gridCol>
                <a:gridCol w="453208">
                  <a:extLst>
                    <a:ext uri="{9D8B030D-6E8A-4147-A177-3AD203B41FA5}">
                      <a16:colId xmlns:a16="http://schemas.microsoft.com/office/drawing/2014/main" val="829074326"/>
                    </a:ext>
                  </a:extLst>
                </a:gridCol>
                <a:gridCol w="450744">
                  <a:extLst>
                    <a:ext uri="{9D8B030D-6E8A-4147-A177-3AD203B41FA5}">
                      <a16:colId xmlns:a16="http://schemas.microsoft.com/office/drawing/2014/main" val="1623604555"/>
                    </a:ext>
                  </a:extLst>
                </a:gridCol>
                <a:gridCol w="435966">
                  <a:extLst>
                    <a:ext uri="{9D8B030D-6E8A-4147-A177-3AD203B41FA5}">
                      <a16:colId xmlns:a16="http://schemas.microsoft.com/office/drawing/2014/main" val="688666699"/>
                    </a:ext>
                  </a:extLst>
                </a:gridCol>
                <a:gridCol w="453208">
                  <a:extLst>
                    <a:ext uri="{9D8B030D-6E8A-4147-A177-3AD203B41FA5}">
                      <a16:colId xmlns:a16="http://schemas.microsoft.com/office/drawing/2014/main" val="1887478929"/>
                    </a:ext>
                  </a:extLst>
                </a:gridCol>
                <a:gridCol w="453208">
                  <a:extLst>
                    <a:ext uri="{9D8B030D-6E8A-4147-A177-3AD203B41FA5}">
                      <a16:colId xmlns:a16="http://schemas.microsoft.com/office/drawing/2014/main" val="142838001"/>
                    </a:ext>
                  </a:extLst>
                </a:gridCol>
                <a:gridCol w="568972">
                  <a:extLst>
                    <a:ext uri="{9D8B030D-6E8A-4147-A177-3AD203B41FA5}">
                      <a16:colId xmlns:a16="http://schemas.microsoft.com/office/drawing/2014/main" val="2455331789"/>
                    </a:ext>
                  </a:extLst>
                </a:gridCol>
                <a:gridCol w="465523">
                  <a:extLst>
                    <a:ext uri="{9D8B030D-6E8A-4147-A177-3AD203B41FA5}">
                      <a16:colId xmlns:a16="http://schemas.microsoft.com/office/drawing/2014/main" val="48807283"/>
                    </a:ext>
                  </a:extLst>
                </a:gridCol>
                <a:gridCol w="472912">
                  <a:extLst>
                    <a:ext uri="{9D8B030D-6E8A-4147-A177-3AD203B41FA5}">
                      <a16:colId xmlns:a16="http://schemas.microsoft.com/office/drawing/2014/main" val="3505993730"/>
                    </a:ext>
                  </a:extLst>
                </a:gridCol>
                <a:gridCol w="524637">
                  <a:extLst>
                    <a:ext uri="{9D8B030D-6E8A-4147-A177-3AD203B41FA5}">
                      <a16:colId xmlns:a16="http://schemas.microsoft.com/office/drawing/2014/main" val="2242286859"/>
                    </a:ext>
                  </a:extLst>
                </a:gridCol>
                <a:gridCol w="524637">
                  <a:extLst>
                    <a:ext uri="{9D8B030D-6E8A-4147-A177-3AD203B41FA5}">
                      <a16:colId xmlns:a16="http://schemas.microsoft.com/office/drawing/2014/main" val="3661146245"/>
                    </a:ext>
                  </a:extLst>
                </a:gridCol>
                <a:gridCol w="524637">
                  <a:extLst>
                    <a:ext uri="{9D8B030D-6E8A-4147-A177-3AD203B41FA5}">
                      <a16:colId xmlns:a16="http://schemas.microsoft.com/office/drawing/2014/main" val="3657193149"/>
                    </a:ext>
                  </a:extLst>
                </a:gridCol>
                <a:gridCol w="524637">
                  <a:extLst>
                    <a:ext uri="{9D8B030D-6E8A-4147-A177-3AD203B41FA5}">
                      <a16:colId xmlns:a16="http://schemas.microsoft.com/office/drawing/2014/main" val="1484309166"/>
                    </a:ext>
                  </a:extLst>
                </a:gridCol>
              </a:tblGrid>
              <a:tr h="22781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5960181"/>
                  </a:ext>
                </a:extLst>
              </a:tr>
              <a:tr h="170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1st QT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2nd QT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3rd QT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4th QT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1st QT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2nd QT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3rd QT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4th QT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1st QT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2nd QT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3rd QT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4th QT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1st QT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2nd QT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3rd QT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4th QT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3925349"/>
                  </a:ext>
                </a:extLst>
              </a:tr>
              <a:tr h="170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Co. 1 - Sharpsburg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2.7%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6.5%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75457150"/>
                  </a:ext>
                </a:extLst>
              </a:tr>
              <a:tr h="170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Co. 2 - Williamsport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0.8%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1.2%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9784250"/>
                  </a:ext>
                </a:extLst>
              </a:tr>
              <a:tr h="170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Co. 4 - Clear Spring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2.4%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8707033"/>
                  </a:ext>
                </a:extLst>
              </a:tr>
              <a:tr h="170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Co. 5 - Hancock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1.5%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2.9%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6529518"/>
                  </a:ext>
                </a:extLst>
              </a:tr>
              <a:tr h="170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Co. 6 - Boonsboro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5.4%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10215104"/>
                  </a:ext>
                </a:extLst>
              </a:tr>
              <a:tr h="170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Co. 7 - Smithsburg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9.2%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2.2%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1.6%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5.7%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4386038"/>
                  </a:ext>
                </a:extLst>
              </a:tr>
              <a:tr h="170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Co. 8 - Rohresville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3.6%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5.9%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2491101"/>
                  </a:ext>
                </a:extLst>
              </a:tr>
              <a:tr h="170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Co. 9 - Leitersburg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76001814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Co. 10 - Funkstown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40028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Co. 11 - Potomac Vly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5.4%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4.8%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12.1%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5.6%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5.6%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5.0%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16075157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Co. 12 - Fairplay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5.1%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5.0%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7440455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Co. 13 - Maugansville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00829998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Co. 16 - Mt. Aetna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5.0%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4.2%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1844084"/>
                  </a:ext>
                </a:extLst>
              </a:tr>
              <a:tr h="1708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Co. 26 - Halfway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0.4%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71294831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Co. 27 - Longmeadow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31461184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05103AF-585E-4A99-8F24-68E29D309C28}"/>
              </a:ext>
            </a:extLst>
          </p:cNvPr>
          <p:cNvCxnSpPr>
            <a:cxnSpLocks/>
          </p:cNvCxnSpPr>
          <p:nvPr/>
        </p:nvCxnSpPr>
        <p:spPr>
          <a:xfrm>
            <a:off x="9512663" y="1961014"/>
            <a:ext cx="7144" cy="268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0B150D-618F-7046-9A02-EBBAE2805F68}"/>
              </a:ext>
            </a:extLst>
          </p:cNvPr>
          <p:cNvCxnSpPr/>
          <p:nvPr/>
        </p:nvCxnSpPr>
        <p:spPr>
          <a:xfrm>
            <a:off x="7357272" y="1297438"/>
            <a:ext cx="0" cy="3029972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">
            <a:extLst>
              <a:ext uri="{FF2B5EF4-FFF2-40B4-BE49-F238E27FC236}">
                <a16:creationId xmlns:a16="http://schemas.microsoft.com/office/drawing/2014/main" id="{15F720BB-A05E-5040-A88E-36E4608B1339}"/>
              </a:ext>
            </a:extLst>
          </p:cNvPr>
          <p:cNvSpPr txBox="1"/>
          <p:nvPr/>
        </p:nvSpPr>
        <p:spPr>
          <a:xfrm>
            <a:off x="137158" y="1039886"/>
            <a:ext cx="6616861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venir Book" panose="02000503020000020003" pitchFamily="2" charset="0"/>
              </a:rPr>
              <a:t>BOCC Brief on Volunteer Quarterly Fail Rates per RS-2014-17 &amp; Incident Response Staffing</a:t>
            </a:r>
          </a:p>
        </p:txBody>
      </p:sp>
    </p:spTree>
    <p:extLst>
      <p:ext uri="{BB962C8B-B14F-4D97-AF65-F5344CB8AC3E}">
        <p14:creationId xmlns:p14="http://schemas.microsoft.com/office/powerpoint/2010/main" val="302553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arallelogram 30"/>
          <p:cNvSpPr/>
          <p:nvPr/>
        </p:nvSpPr>
        <p:spPr>
          <a:xfrm rot="8575329">
            <a:off x="5423561" y="4582834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604300-1B7F-6543-B6F9-8F92D1CD9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655514"/>
              </p:ext>
            </p:extLst>
          </p:nvPr>
        </p:nvGraphicFramePr>
        <p:xfrm>
          <a:off x="884633" y="4322872"/>
          <a:ext cx="7374731" cy="666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4731">
                  <a:extLst>
                    <a:ext uri="{9D8B030D-6E8A-4147-A177-3AD203B41FA5}">
                      <a16:colId xmlns:a16="http://schemas.microsoft.com/office/drawing/2014/main" val="1744016185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venir Book" panose="02000503020000020003" pitchFamily="2" charset="0"/>
                        </a:rPr>
                        <a:t>**May 2016 – Apparatus staffing standard lowered; from minimum of 4 certified FFs to 3 FFs</a:t>
                      </a:r>
                      <a:br>
                        <a:rPr lang="en-US" sz="1400" u="none" strike="noStrike" dirty="0">
                          <a:effectLst/>
                          <a:latin typeface="Avenir Book" panose="02000503020000020003" pitchFamily="2" charset="0"/>
                        </a:rPr>
                      </a:b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6031221"/>
                  </a:ext>
                </a:extLst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5581648" y="4855723"/>
            <a:ext cx="3536390" cy="268842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February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28" y="4857750"/>
            <a:ext cx="5435521" cy="268842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" y="28575"/>
            <a:ext cx="4686300" cy="666750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7517" r="15333" b="11438"/>
          <a:stretch/>
        </p:blipFill>
        <p:spPr>
          <a:xfrm>
            <a:off x="8539165" y="1"/>
            <a:ext cx="588398" cy="73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599" y="28575"/>
            <a:ext cx="3714751" cy="666750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 rot="8575329">
            <a:off x="4494684" y="-184473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2075" y="6956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4B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Washington County, Maryland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105031"/>
            <a:ext cx="4173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6675" y="4821793"/>
            <a:ext cx="53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washco-md.net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C939D158-0BD1-42EF-A085-0EE2A3CD7A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010063"/>
              </p:ext>
            </p:extLst>
          </p:nvPr>
        </p:nvGraphicFramePr>
        <p:xfrm>
          <a:off x="1059060" y="921687"/>
          <a:ext cx="7025876" cy="3400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179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581648" y="4855723"/>
            <a:ext cx="3536390" cy="268842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February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28" y="4857750"/>
            <a:ext cx="5435521" cy="268842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" y="28575"/>
            <a:ext cx="4686300" cy="666750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7517" r="15333" b="11438"/>
          <a:stretch/>
        </p:blipFill>
        <p:spPr>
          <a:xfrm>
            <a:off x="8539165" y="1"/>
            <a:ext cx="588398" cy="73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599" y="28575"/>
            <a:ext cx="3714751" cy="666750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 rot="8575329">
            <a:off x="4494684" y="-184473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2075" y="6956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4B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Washington County, Maryland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8" y="135864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‘Light’ and ‘Driver Only’ Statistics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6675" y="4821793"/>
            <a:ext cx="53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washco-md.net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1" name="Parallelogram 30"/>
          <p:cNvSpPr/>
          <p:nvPr/>
        </p:nvSpPr>
        <p:spPr>
          <a:xfrm rot="8575329">
            <a:off x="5423561" y="4582834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3B0054C-271F-4752-BEDA-7CFA3F6311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279242"/>
              </p:ext>
            </p:extLst>
          </p:nvPr>
        </p:nvGraphicFramePr>
        <p:xfrm>
          <a:off x="672795" y="930706"/>
          <a:ext cx="7726363" cy="3588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733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581648" y="4855723"/>
            <a:ext cx="3536390" cy="268842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February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28" y="4857750"/>
            <a:ext cx="5435521" cy="268842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" y="28575"/>
            <a:ext cx="4686300" cy="666750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7517" r="15333" b="11438"/>
          <a:stretch/>
        </p:blipFill>
        <p:spPr>
          <a:xfrm>
            <a:off x="8539165" y="1"/>
            <a:ext cx="588398" cy="73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599" y="28575"/>
            <a:ext cx="3714751" cy="666750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 rot="8575329">
            <a:off x="4494684" y="-184473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2075" y="6956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4B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Washington County, Maryland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8" y="135864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DES Personnel Staffing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6675" y="4821793"/>
            <a:ext cx="53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washco-md.net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1" name="Parallelogram 30"/>
          <p:cNvSpPr/>
          <p:nvPr/>
        </p:nvSpPr>
        <p:spPr>
          <a:xfrm rot="8575329">
            <a:off x="5423561" y="4582834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FBC935-A544-7C41-931D-468A5C66D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772242"/>
            <a:ext cx="6572250" cy="39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6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581648" y="4855723"/>
            <a:ext cx="3536390" cy="268842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February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28" y="4857750"/>
            <a:ext cx="5435521" cy="268842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" y="28575"/>
            <a:ext cx="4686300" cy="666750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7517" r="15333" b="11438"/>
          <a:stretch/>
        </p:blipFill>
        <p:spPr>
          <a:xfrm>
            <a:off x="8539165" y="1"/>
            <a:ext cx="588398" cy="73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599" y="28575"/>
            <a:ext cx="3714751" cy="666750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 rot="8575329">
            <a:off x="4494684" y="-184473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2075" y="6956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4B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Washington County, Maryland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105031"/>
            <a:ext cx="4173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Current Overview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6675" y="4821793"/>
            <a:ext cx="53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washco-md.net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1" name="Parallelogram 30"/>
          <p:cNvSpPr/>
          <p:nvPr/>
        </p:nvSpPr>
        <p:spPr>
          <a:xfrm rot="8575329">
            <a:off x="5423561" y="4582834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B406F2-7445-FE47-8D88-383DA843FE1E}"/>
              </a:ext>
            </a:extLst>
          </p:cNvPr>
          <p:cNvSpPr/>
          <p:nvPr/>
        </p:nvSpPr>
        <p:spPr>
          <a:xfrm>
            <a:off x="-549837" y="2046422"/>
            <a:ext cx="967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74979"/>
                </a:solidFill>
                <a:latin typeface="Avenir Roman" panose="02000503020000020003" pitchFamily="2" charset="0"/>
              </a:rPr>
              <a:t>Where are we now?</a:t>
            </a:r>
          </a:p>
        </p:txBody>
      </p:sp>
    </p:spTree>
    <p:extLst>
      <p:ext uri="{BB962C8B-B14F-4D97-AF65-F5344CB8AC3E}">
        <p14:creationId xmlns:p14="http://schemas.microsoft.com/office/powerpoint/2010/main" val="3149312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581648" y="4855723"/>
            <a:ext cx="3536390" cy="268842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February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28" y="4857750"/>
            <a:ext cx="5435521" cy="268842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" y="28575"/>
            <a:ext cx="4686300" cy="666750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7517" r="15333" b="11438"/>
          <a:stretch/>
        </p:blipFill>
        <p:spPr>
          <a:xfrm>
            <a:off x="8539165" y="1"/>
            <a:ext cx="588398" cy="73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599" y="28575"/>
            <a:ext cx="3714751" cy="666750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 rot="8575329">
            <a:off x="4494684" y="-184473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2075" y="6956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4B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Washington County, Maryland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105031"/>
            <a:ext cx="4173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Where are we now?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6675" y="4821793"/>
            <a:ext cx="53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washco-md.net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1" name="Parallelogram 30"/>
          <p:cNvSpPr/>
          <p:nvPr/>
        </p:nvSpPr>
        <p:spPr>
          <a:xfrm rot="8575329">
            <a:off x="5423561" y="4582834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83471EA-9699-5B4D-BFAC-ED5082C3B88C}"/>
              </a:ext>
            </a:extLst>
          </p:cNvPr>
          <p:cNvSpPr/>
          <p:nvPr/>
        </p:nvSpPr>
        <p:spPr>
          <a:xfrm>
            <a:off x="1146524" y="3505646"/>
            <a:ext cx="2185020" cy="1224763"/>
          </a:xfrm>
          <a:prstGeom prst="ellipse">
            <a:avLst/>
          </a:prstGeom>
          <a:solidFill>
            <a:srgbClr val="476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E802559E-BA2C-6344-ADA1-1E273D3F180F}"/>
              </a:ext>
            </a:extLst>
          </p:cNvPr>
          <p:cNvSpPr txBox="1"/>
          <p:nvPr/>
        </p:nvSpPr>
        <p:spPr>
          <a:xfrm>
            <a:off x="1588159" y="3880095"/>
            <a:ext cx="1301750" cy="32603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solidFill>
                  <a:srgbClr val="2749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C966628-92D0-5444-AB27-B669C8DB0B30}"/>
              </a:ext>
            </a:extLst>
          </p:cNvPr>
          <p:cNvCxnSpPr>
            <a:cxnSpLocks/>
          </p:cNvCxnSpPr>
          <p:nvPr/>
        </p:nvCxnSpPr>
        <p:spPr>
          <a:xfrm flipH="1">
            <a:off x="2926695" y="2786186"/>
            <a:ext cx="492461" cy="732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5946ACF-5DF8-0D48-BAC0-34EC3E4DAF73}"/>
              </a:ext>
            </a:extLst>
          </p:cNvPr>
          <p:cNvCxnSpPr>
            <a:cxnSpLocks/>
          </p:cNvCxnSpPr>
          <p:nvPr/>
        </p:nvCxnSpPr>
        <p:spPr>
          <a:xfrm>
            <a:off x="5485742" y="2786186"/>
            <a:ext cx="466255" cy="687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9A8C98F5-340C-114A-8A08-CA008C986B68}"/>
              </a:ext>
            </a:extLst>
          </p:cNvPr>
          <p:cNvSpPr/>
          <p:nvPr/>
        </p:nvSpPr>
        <p:spPr>
          <a:xfrm>
            <a:off x="3363132" y="1854746"/>
            <a:ext cx="2185020" cy="1224763"/>
          </a:xfrm>
          <a:prstGeom prst="ellipse">
            <a:avLst/>
          </a:prstGeom>
          <a:solidFill>
            <a:srgbClr val="476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201F60F-C821-554C-9782-6EBBF6E11B32}"/>
              </a:ext>
            </a:extLst>
          </p:cNvPr>
          <p:cNvSpPr/>
          <p:nvPr/>
        </p:nvSpPr>
        <p:spPr>
          <a:xfrm>
            <a:off x="5485742" y="3499006"/>
            <a:ext cx="2185020" cy="1224763"/>
          </a:xfrm>
          <a:prstGeom prst="ellipse">
            <a:avLst/>
          </a:prstGeom>
          <a:solidFill>
            <a:srgbClr val="476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Text Box 16">
            <a:extLst>
              <a:ext uri="{FF2B5EF4-FFF2-40B4-BE49-F238E27FC236}">
                <a16:creationId xmlns:a16="http://schemas.microsoft.com/office/drawing/2014/main" id="{9D87A72D-A1DC-B149-9B60-B4F6581B3CBF}"/>
              </a:ext>
            </a:extLst>
          </p:cNvPr>
          <p:cNvSpPr txBox="1"/>
          <p:nvPr/>
        </p:nvSpPr>
        <p:spPr>
          <a:xfrm>
            <a:off x="6061867" y="3935404"/>
            <a:ext cx="1192213" cy="32186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solidFill>
                  <a:srgbClr val="2749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EMS</a:t>
            </a: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9994F1A6-E0CB-4847-8C3B-4BCE8AA13AAF}"/>
              </a:ext>
            </a:extLst>
          </p:cNvPr>
          <p:cNvSpPr txBox="1"/>
          <p:nvPr/>
        </p:nvSpPr>
        <p:spPr>
          <a:xfrm>
            <a:off x="3855593" y="2296021"/>
            <a:ext cx="1122363" cy="34221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solidFill>
                  <a:srgbClr val="2749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VOLUNTEER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7978A9-9C37-B243-8389-0831E88A4D58}"/>
              </a:ext>
            </a:extLst>
          </p:cNvPr>
          <p:cNvSpPr txBox="1"/>
          <p:nvPr/>
        </p:nvSpPr>
        <p:spPr>
          <a:xfrm>
            <a:off x="1727840" y="797952"/>
            <a:ext cx="568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Avenir Black" panose="02000503020000020003" pitchFamily="2" charset="0"/>
              </a:rPr>
              <a:t>$7,156,680</a:t>
            </a:r>
          </a:p>
        </p:txBody>
      </p:sp>
    </p:spTree>
    <p:extLst>
      <p:ext uri="{BB962C8B-B14F-4D97-AF65-F5344CB8AC3E}">
        <p14:creationId xmlns:p14="http://schemas.microsoft.com/office/powerpoint/2010/main" val="298866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581648" y="4855723"/>
            <a:ext cx="3536390" cy="268842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February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28" y="4857750"/>
            <a:ext cx="5435521" cy="268842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" y="28575"/>
            <a:ext cx="4686300" cy="666750"/>
          </a:xfrm>
          <a:prstGeom prst="rect">
            <a:avLst/>
          </a:prstGeom>
          <a:solidFill>
            <a:srgbClr val="D18A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7517" r="15333" b="11438"/>
          <a:stretch/>
        </p:blipFill>
        <p:spPr>
          <a:xfrm>
            <a:off x="8539165" y="1"/>
            <a:ext cx="588398" cy="73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599" y="28575"/>
            <a:ext cx="3714751" cy="666750"/>
          </a:xfrm>
          <a:prstGeom prst="rect">
            <a:avLst/>
          </a:prstGeom>
          <a:solidFill>
            <a:srgbClr val="002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 rot="8575329">
            <a:off x="4494684" y="-184473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72075" y="6956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4B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Washington County, Maryland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Staffing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105031"/>
            <a:ext cx="4173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Volunteer Fire &amp; EMS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6675" y="4821793"/>
            <a:ext cx="53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washco-md.net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1" name="Parallelogram 30"/>
          <p:cNvSpPr/>
          <p:nvPr/>
        </p:nvSpPr>
        <p:spPr>
          <a:xfrm rot="8575329">
            <a:off x="5423561" y="4582834"/>
            <a:ext cx="554681" cy="108346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A8C98F5-340C-114A-8A08-CA008C986B68}"/>
              </a:ext>
            </a:extLst>
          </p:cNvPr>
          <p:cNvSpPr/>
          <p:nvPr/>
        </p:nvSpPr>
        <p:spPr>
          <a:xfrm>
            <a:off x="152400" y="1768633"/>
            <a:ext cx="2122610" cy="517094"/>
          </a:xfrm>
          <a:prstGeom prst="ellipse">
            <a:avLst/>
          </a:prstGeom>
          <a:solidFill>
            <a:srgbClr val="D89F40"/>
          </a:solidFill>
          <a:ln>
            <a:solidFill>
              <a:srgbClr val="405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9994F1A6-E0CB-4847-8C3B-4BCE8AA13AAF}"/>
              </a:ext>
            </a:extLst>
          </p:cNvPr>
          <p:cNvSpPr txBox="1"/>
          <p:nvPr/>
        </p:nvSpPr>
        <p:spPr>
          <a:xfrm>
            <a:off x="350677" y="1786882"/>
            <a:ext cx="1726055" cy="3422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solidFill>
                  <a:srgbClr val="274979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Appropriations to Companies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7978A9-9C37-B243-8389-0831E88A4D58}"/>
              </a:ext>
            </a:extLst>
          </p:cNvPr>
          <p:cNvSpPr txBox="1"/>
          <p:nvPr/>
        </p:nvSpPr>
        <p:spPr>
          <a:xfrm>
            <a:off x="441785" y="778354"/>
            <a:ext cx="5688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Avenir Black" panose="02000503020000020003" pitchFamily="2" charset="0"/>
              </a:rPr>
              <a:t>$5,876,080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AE7B2F-5AF2-914E-A560-1FFC81C21893}"/>
              </a:ext>
            </a:extLst>
          </p:cNvPr>
          <p:cNvSpPr txBox="1"/>
          <p:nvPr/>
        </p:nvSpPr>
        <p:spPr>
          <a:xfrm>
            <a:off x="4953000" y="797180"/>
            <a:ext cx="5688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Avenir Black" panose="02000503020000020003" pitchFamily="2" charset="0"/>
              </a:rPr>
              <a:t>$1,280,600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8ACF5A4-A4CA-784E-97A7-675C64023DEB}"/>
              </a:ext>
            </a:extLst>
          </p:cNvPr>
          <p:cNvSpPr/>
          <p:nvPr/>
        </p:nvSpPr>
        <p:spPr>
          <a:xfrm>
            <a:off x="2076732" y="2272981"/>
            <a:ext cx="2122610" cy="517094"/>
          </a:xfrm>
          <a:prstGeom prst="ellipse">
            <a:avLst/>
          </a:prstGeom>
          <a:solidFill>
            <a:srgbClr val="D89F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7F9B5F4-3FFE-3F42-9AEB-3DFDDC4B0851}"/>
              </a:ext>
            </a:extLst>
          </p:cNvPr>
          <p:cNvSpPr/>
          <p:nvPr/>
        </p:nvSpPr>
        <p:spPr>
          <a:xfrm>
            <a:off x="143938" y="2803857"/>
            <a:ext cx="2122610" cy="517094"/>
          </a:xfrm>
          <a:prstGeom prst="ellipse">
            <a:avLst/>
          </a:prstGeom>
          <a:solidFill>
            <a:srgbClr val="D89F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7E57C3C-6032-9746-AE9C-A5CF045023EA}"/>
              </a:ext>
            </a:extLst>
          </p:cNvPr>
          <p:cNvSpPr/>
          <p:nvPr/>
        </p:nvSpPr>
        <p:spPr>
          <a:xfrm>
            <a:off x="2097824" y="3320569"/>
            <a:ext cx="2122610" cy="517094"/>
          </a:xfrm>
          <a:prstGeom prst="ellipse">
            <a:avLst/>
          </a:prstGeom>
          <a:solidFill>
            <a:srgbClr val="D89F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0562F80-398B-1C46-91BF-684F910F0C2C}"/>
              </a:ext>
            </a:extLst>
          </p:cNvPr>
          <p:cNvSpPr/>
          <p:nvPr/>
        </p:nvSpPr>
        <p:spPr>
          <a:xfrm>
            <a:off x="173491" y="4008060"/>
            <a:ext cx="2122610" cy="517094"/>
          </a:xfrm>
          <a:prstGeom prst="ellipse">
            <a:avLst/>
          </a:prstGeom>
          <a:solidFill>
            <a:srgbClr val="D89F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713AF1F9-53DE-A842-96B4-C03EBA2D4511}"/>
              </a:ext>
            </a:extLst>
          </p:cNvPr>
          <p:cNvSpPr txBox="1"/>
          <p:nvPr/>
        </p:nvSpPr>
        <p:spPr>
          <a:xfrm>
            <a:off x="2365189" y="2257790"/>
            <a:ext cx="1726055" cy="3422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solidFill>
                  <a:srgbClr val="274979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Insurance (vehicle, property, casualty)</a:t>
            </a:r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5A5E8CE8-6FEF-A44A-9F44-F585BF8ADC44}"/>
              </a:ext>
            </a:extLst>
          </p:cNvPr>
          <p:cNvSpPr txBox="1"/>
          <p:nvPr/>
        </p:nvSpPr>
        <p:spPr>
          <a:xfrm>
            <a:off x="342216" y="2904824"/>
            <a:ext cx="1726055" cy="3422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solidFill>
                  <a:srgbClr val="274979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Firehouse Software</a:t>
            </a: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7C904DED-233D-6243-AA63-168269ACE8C6}"/>
              </a:ext>
            </a:extLst>
          </p:cNvPr>
          <p:cNvSpPr txBox="1"/>
          <p:nvPr/>
        </p:nvSpPr>
        <p:spPr>
          <a:xfrm>
            <a:off x="2296101" y="3331294"/>
            <a:ext cx="1726055" cy="3422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solidFill>
                  <a:srgbClr val="274979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Medical Fees (Volunteer Physical)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758FC27B-01B0-BE42-9FCC-CE6E35BF56D6}"/>
              </a:ext>
            </a:extLst>
          </p:cNvPr>
          <p:cNvSpPr txBox="1"/>
          <p:nvPr/>
        </p:nvSpPr>
        <p:spPr>
          <a:xfrm>
            <a:off x="423803" y="4050997"/>
            <a:ext cx="1726055" cy="3422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solidFill>
                  <a:srgbClr val="274979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Volunteer Stipend &amp; Programs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CB5C9D6-3D3B-764E-BAB2-82167278015B}"/>
              </a:ext>
            </a:extLst>
          </p:cNvPr>
          <p:cNvSpPr/>
          <p:nvPr/>
        </p:nvSpPr>
        <p:spPr>
          <a:xfrm>
            <a:off x="6386145" y="1733725"/>
            <a:ext cx="2122610" cy="604535"/>
          </a:xfrm>
          <a:prstGeom prst="ellipse">
            <a:avLst/>
          </a:prstGeom>
          <a:solidFill>
            <a:srgbClr val="D89F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Text Box 13">
            <a:extLst>
              <a:ext uri="{FF2B5EF4-FFF2-40B4-BE49-F238E27FC236}">
                <a16:creationId xmlns:a16="http://schemas.microsoft.com/office/drawing/2014/main" id="{2C0CA60F-CC01-7042-9259-43A425F90B3F}"/>
              </a:ext>
            </a:extLst>
          </p:cNvPr>
          <p:cNvSpPr txBox="1"/>
          <p:nvPr/>
        </p:nvSpPr>
        <p:spPr>
          <a:xfrm>
            <a:off x="6584422" y="1841569"/>
            <a:ext cx="1726055" cy="4966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solidFill>
                  <a:srgbClr val="274979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Workers Compensation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CF9FFAC-3181-2F49-AF32-3420D2D82A34}"/>
              </a:ext>
            </a:extLst>
          </p:cNvPr>
          <p:cNvSpPr/>
          <p:nvPr/>
        </p:nvSpPr>
        <p:spPr>
          <a:xfrm>
            <a:off x="5047219" y="2606067"/>
            <a:ext cx="2122610" cy="517094"/>
          </a:xfrm>
          <a:prstGeom prst="ellipse">
            <a:avLst/>
          </a:prstGeom>
          <a:solidFill>
            <a:srgbClr val="D89F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2AAF559-6983-C74A-9686-C7CEE5C77EAE}"/>
              </a:ext>
            </a:extLst>
          </p:cNvPr>
          <p:cNvSpPr/>
          <p:nvPr/>
        </p:nvSpPr>
        <p:spPr>
          <a:xfrm>
            <a:off x="6619196" y="3302837"/>
            <a:ext cx="2122610" cy="517094"/>
          </a:xfrm>
          <a:prstGeom prst="ellipse">
            <a:avLst/>
          </a:prstGeom>
          <a:solidFill>
            <a:srgbClr val="D89F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Text Box 13">
            <a:extLst>
              <a:ext uri="{FF2B5EF4-FFF2-40B4-BE49-F238E27FC236}">
                <a16:creationId xmlns:a16="http://schemas.microsoft.com/office/drawing/2014/main" id="{E648AEDD-EB75-7743-8600-2DF549BD57AD}"/>
              </a:ext>
            </a:extLst>
          </p:cNvPr>
          <p:cNvSpPr txBox="1"/>
          <p:nvPr/>
        </p:nvSpPr>
        <p:spPr>
          <a:xfrm>
            <a:off x="5083325" y="2609335"/>
            <a:ext cx="2086504" cy="46000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solidFill>
                  <a:srgbClr val="274979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LOSAP                              </a:t>
            </a:r>
            <a:r>
              <a:rPr lang="en-US" sz="1200" dirty="0">
                <a:solidFill>
                  <a:srgbClr val="274979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rgbClr val="274979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Length of Services Awards Program</a:t>
            </a:r>
            <a:endParaRPr lang="en-US" sz="900" dirty="0">
              <a:solidFill>
                <a:srgbClr val="274979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 Box 13">
            <a:extLst>
              <a:ext uri="{FF2B5EF4-FFF2-40B4-BE49-F238E27FC236}">
                <a16:creationId xmlns:a16="http://schemas.microsoft.com/office/drawing/2014/main" id="{AFC16EFD-968F-9143-A947-CE248F030B1D}"/>
              </a:ext>
            </a:extLst>
          </p:cNvPr>
          <p:cNvSpPr txBox="1"/>
          <p:nvPr/>
        </p:nvSpPr>
        <p:spPr>
          <a:xfrm>
            <a:off x="6817473" y="3390278"/>
            <a:ext cx="1726055" cy="3422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solidFill>
                  <a:srgbClr val="274979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Other Insurance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C7316F-5FAC-A24B-A92F-A214DCD76FCB}"/>
              </a:ext>
            </a:extLst>
          </p:cNvPr>
          <p:cNvCxnSpPr>
            <a:cxnSpLocks/>
          </p:cNvCxnSpPr>
          <p:nvPr/>
        </p:nvCxnSpPr>
        <p:spPr>
          <a:xfrm>
            <a:off x="4724400" y="866497"/>
            <a:ext cx="0" cy="3918503"/>
          </a:xfrm>
          <a:prstGeom prst="line">
            <a:avLst/>
          </a:prstGeom>
          <a:ln w="825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332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71DA57375894A9BE654E86BF144B1" ma:contentTypeVersion="8" ma:contentTypeDescription="Create a new document." ma:contentTypeScope="" ma:versionID="33186ba02f9a48c89a19a8f7538bd981">
  <xsd:schema xmlns:xsd="http://www.w3.org/2001/XMLSchema" xmlns:xs="http://www.w3.org/2001/XMLSchema" xmlns:p="http://schemas.microsoft.com/office/2006/metadata/properties" xmlns:ns2="ea52bca2-8b80-4ebc-a5fa-c07465a81391" xmlns:ns3="d40a9b21-ffaa-4577-8e21-f76b87194e2e" targetNamespace="http://schemas.microsoft.com/office/2006/metadata/properties" ma:root="true" ma:fieldsID="5b7765170b3fe0bc86e9649f8693d2f9" ns2:_="" ns3:_="">
    <xsd:import namespace="ea52bca2-8b80-4ebc-a5fa-c07465a81391"/>
    <xsd:import namespace="d40a9b21-ffaa-4577-8e21-f76b87194e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2bca2-8b80-4ebc-a5fa-c07465a813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a9b21-ffaa-4577-8e21-f76b87194e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4806DB-AB4B-4A4F-A344-026BDD6B9F9C}">
  <ds:schemaRefs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ea52bca2-8b80-4ebc-a5fa-c07465a81391"/>
    <ds:schemaRef ds:uri="http://schemas.openxmlformats.org/package/2006/metadata/core-properties"/>
    <ds:schemaRef ds:uri="d40a9b21-ffaa-4577-8e21-f76b87194e2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B657882-E96D-49CC-8DA8-ED1742450A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52bca2-8b80-4ebc-a5fa-c07465a81391"/>
    <ds:schemaRef ds:uri="d40a9b21-ffaa-4577-8e21-f76b87194e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E25B02-1659-450C-A213-9DA4978356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3890</TotalTime>
  <Words>1629</Words>
  <Application>Microsoft Macintosh PowerPoint</Application>
  <PresentationFormat>On-screen Show (16:9)</PresentationFormat>
  <Paragraphs>602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Avenir Black</vt:lpstr>
      <vt:lpstr>Avenir Book</vt:lpstr>
      <vt:lpstr>Avenir LT Std 55 Roman</vt:lpstr>
      <vt:lpstr>Avenir Roman</vt:lpstr>
      <vt:lpstr>Calibri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Jenkins, James F.</dc:creator>
  <cp:lastModifiedBy>Jim Kercheval</cp:lastModifiedBy>
  <cp:revision>376</cp:revision>
  <cp:lastPrinted>2019-02-21T18:51:14Z</cp:lastPrinted>
  <dcterms:created xsi:type="dcterms:W3CDTF">2013-04-08T18:16:27Z</dcterms:created>
  <dcterms:modified xsi:type="dcterms:W3CDTF">2019-02-21T19:58:10Z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0x010100E4B71DA57375894A9BE654E86BF144B1</vt:lpwstr>
  </property>
</Properties>
</file>